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19"/>
  </p:notesMasterIdLst>
  <p:sldIdLst>
    <p:sldId id="256" r:id="rId5"/>
    <p:sldId id="259" r:id="rId6"/>
    <p:sldId id="267" r:id="rId7"/>
    <p:sldId id="268" r:id="rId8"/>
    <p:sldId id="263" r:id="rId9"/>
    <p:sldId id="264" r:id="rId10"/>
    <p:sldId id="269" r:id="rId11"/>
    <p:sldId id="289" r:id="rId12"/>
    <p:sldId id="270" r:id="rId13"/>
    <p:sldId id="271" r:id="rId14"/>
    <p:sldId id="281" r:id="rId15"/>
    <p:sldId id="282" r:id="rId16"/>
    <p:sldId id="288" r:id="rId17"/>
    <p:sldId id="283" r:id="rId18"/>
  </p:sldIdLst>
  <p:sldSz cx="12192000" cy="6858000"/>
  <p:notesSz cx="6858000" cy="9144000"/>
  <p:custDataLst>
    <p:tags r:id="rId21"/>
  </p:custData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4531" autoAdjust="0"/>
    <p:restoredTop sz="60736" autoAdjust="0"/>
  </p:normalViewPr>
  <p:slideViewPr>
    <p:cSldViewPr snapToGrid="0">
      <p:cViewPr varScale="1">
        <p:scale>
          <a:sx n="45" d="100"/>
          <a:sy n="45" d="100"/>
        </p:scale>
        <p:origin x="-1384" y="-104"/>
      </p:cViewPr>
      <p:guideLst>
        <p:guide orient="horz" pos="2160"/>
        <p:guide pos="3840"/>
      </p:guideLst>
    </p:cSldViewPr>
  </p:slideViewPr>
  <p:notesTextViewPr>
    <p:cViewPr>
      <p:scale>
        <a:sx n="125" d="100"/>
        <a:sy n="125" d="100"/>
      </p:scale>
      <p:origin x="0" y="1704"/>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interSettings" Target="printerSettings/printerSettings1.bin"/><Relationship Id="rId21" Type="http://schemas.openxmlformats.org/officeDocument/2006/relationships/tags" Target="tags/tag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35" Type="http://schemas.microsoft.com/office/2016/11/relationships/changesInfo" Target="changesInfos/changesInfo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i Reinfeld" userId="b4ca1256-b556-45fd-871f-509c03cff002" providerId="ADAL" clId="{43D27126-BF28-4881-9A5E-88C206D4F13E}"/>
    <pc:docChg chg="modSld">
      <pc:chgData name="Tali Reinfeld" userId="b4ca1256-b556-45fd-871f-509c03cff002" providerId="ADAL" clId="{43D27126-BF28-4881-9A5E-88C206D4F13E}" dt="2018-10-14T08:30:48.673" v="0" actId="20577"/>
      <pc:docMkLst>
        <pc:docMk/>
      </pc:docMkLst>
      <pc:sldChg chg="modNotesTx">
        <pc:chgData name="Tali Reinfeld" userId="b4ca1256-b556-45fd-871f-509c03cff002" providerId="ADAL" clId="{43D27126-BF28-4881-9A5E-88C206D4F13E}" dt="2018-10-14T08:30:48.673" v="0" actId="20577"/>
        <pc:sldMkLst>
          <pc:docMk/>
          <pc:sldMk cId="2801159614"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en-US"/>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D91D60E-33AE-4333-A5D2-007127B96D92}" type="datetimeFigureOut">
              <a:rPr lang="en-US" smtClean="0"/>
              <a:t>24. 01. 01.</a:t>
            </a:fld>
            <a:endParaRPr lang="en-US"/>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en-US"/>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572197C-167E-4029-97D6-565BBFCA49B9}" type="slidenum">
              <a:rPr lang="en-US" smtClean="0"/>
              <a:t>‹#›</a:t>
            </a:fld>
            <a:endParaRPr lang="en-US"/>
          </a:p>
        </p:txBody>
      </p:sp>
    </p:spTree>
    <p:extLst>
      <p:ext uri="{BB962C8B-B14F-4D97-AF65-F5344CB8AC3E}">
        <p14:creationId xmlns:p14="http://schemas.microsoft.com/office/powerpoint/2010/main" val="25265942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b="1" u="sng" noProof="0" dirty="0" smtClean="0"/>
              <a:t>Guida docente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t-IT" b="1" noProof="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sz="1200" u="none" kern="1200" baseline="0" dirty="0" smtClean="0">
                <a:solidFill>
                  <a:schemeClr val="tx1"/>
                </a:solidFill>
                <a:latin typeface="+mn-lt"/>
                <a:ea typeface="+mn-ea"/>
                <a:cs typeface="+mn-cs"/>
              </a:rPr>
              <a:t>In questa prima lezione, gli studenti, attraverso il contesto simulato del gioco </a:t>
            </a:r>
            <a:r>
              <a:rPr lang="it-IT" sz="1200" b="1" i="1" u="none" kern="1200" baseline="0" dirty="0" smtClean="0">
                <a:solidFill>
                  <a:schemeClr val="tx1"/>
                </a:solidFill>
                <a:latin typeface="+mn-lt"/>
                <a:ea typeface="+mn-ea"/>
                <a:cs typeface="+mn-cs"/>
              </a:rPr>
              <a:t>'</a:t>
            </a:r>
            <a:r>
              <a:rPr lang="it-IT" sz="1200" b="1" i="1" u="none" kern="1200" baseline="0" dirty="0" err="1" smtClean="0">
                <a:solidFill>
                  <a:schemeClr val="tx1"/>
                </a:solidFill>
                <a:latin typeface="+mn-lt"/>
                <a:ea typeface="+mn-ea"/>
                <a:cs typeface="+mn-cs"/>
              </a:rPr>
              <a:t>Move</a:t>
            </a:r>
            <a:r>
              <a:rPr lang="it-IT" sz="1200" b="1" i="1" u="none" kern="1200" baseline="0" dirty="0" smtClean="0">
                <a:solidFill>
                  <a:schemeClr val="tx1"/>
                </a:solidFill>
                <a:latin typeface="+mn-lt"/>
                <a:ea typeface="+mn-ea"/>
                <a:cs typeface="+mn-cs"/>
              </a:rPr>
              <a:t> </a:t>
            </a:r>
            <a:r>
              <a:rPr lang="it-IT" sz="1200" b="1" i="1" u="none" kern="1200" baseline="0" dirty="0" err="1" smtClean="0">
                <a:solidFill>
                  <a:schemeClr val="tx1"/>
                </a:solidFill>
                <a:latin typeface="+mn-lt"/>
                <a:ea typeface="+mn-ea"/>
                <a:cs typeface="+mn-cs"/>
              </a:rPr>
              <a:t>it</a:t>
            </a:r>
            <a:r>
              <a:rPr lang="it-IT" sz="1200" b="1" i="1" u="none" kern="1200" baseline="0" dirty="0" smtClean="0">
                <a:solidFill>
                  <a:schemeClr val="tx1"/>
                </a:solidFill>
                <a:latin typeface="+mn-lt"/>
                <a:ea typeface="+mn-ea"/>
                <a:cs typeface="+mn-cs"/>
              </a:rPr>
              <a:t>'</a:t>
            </a:r>
            <a:r>
              <a:rPr lang="it-IT" sz="1200" u="none" kern="1200" baseline="0" dirty="0" smtClean="0">
                <a:solidFill>
                  <a:schemeClr val="tx1"/>
                </a:solidFill>
                <a:latin typeface="+mn-lt"/>
                <a:ea typeface="+mn-ea"/>
                <a:cs typeface="+mn-cs"/>
              </a:rPr>
              <a:t>, saranno stimolati ad </a:t>
            </a:r>
            <a:r>
              <a:rPr lang="it-IT" sz="1200" b="1" i="0" u="sng" kern="1200" baseline="0" dirty="0" smtClean="0">
                <a:solidFill>
                  <a:schemeClr val="tx1"/>
                </a:solidFill>
                <a:latin typeface="+mn-lt"/>
                <a:ea typeface="+mn-ea"/>
                <a:cs typeface="+mn-cs"/>
              </a:rPr>
              <a:t>adottare un approccio investigativo</a:t>
            </a:r>
            <a:r>
              <a:rPr lang="it-IT" sz="1200" i="0" u="sng" kern="1200" baseline="0" dirty="0" smtClean="0">
                <a:solidFill>
                  <a:schemeClr val="tx1"/>
                </a:solidFill>
                <a:latin typeface="+mn-lt"/>
                <a:ea typeface="+mn-ea"/>
                <a:cs typeface="+mn-cs"/>
              </a:rPr>
              <a:t> </a:t>
            </a:r>
            <a:r>
              <a:rPr lang="it-IT" sz="1200" u="none" kern="1200" baseline="0" dirty="0" smtClean="0">
                <a:solidFill>
                  <a:schemeClr val="tx1"/>
                </a:solidFill>
                <a:latin typeface="+mn-lt"/>
                <a:ea typeface="+mn-ea"/>
                <a:cs typeface="+mn-cs"/>
              </a:rPr>
              <a:t>nella risoluzione delle sfide proposte. Sarà loro richiesto, in primo luogo, di </a:t>
            </a:r>
            <a:r>
              <a:rPr lang="it-IT" sz="1200" b="1" u="sng" kern="1200" baseline="0" dirty="0" smtClean="0">
                <a:solidFill>
                  <a:schemeClr val="tx1"/>
                </a:solidFill>
                <a:latin typeface="+mn-lt"/>
                <a:ea typeface="+mn-ea"/>
                <a:cs typeface="+mn-cs"/>
              </a:rPr>
              <a:t>definire con precisione i problemi </a:t>
            </a:r>
            <a:r>
              <a:rPr lang="it-IT" sz="1200" u="none" kern="1200" baseline="0" dirty="0" smtClean="0">
                <a:solidFill>
                  <a:schemeClr val="tx1"/>
                </a:solidFill>
                <a:latin typeface="+mn-lt"/>
                <a:ea typeface="+mn-ea"/>
                <a:cs typeface="+mn-cs"/>
              </a:rPr>
              <a:t>affrontati, di </a:t>
            </a:r>
            <a:r>
              <a:rPr lang="it-IT" sz="1200" b="1" u="sng" kern="1200" baseline="0" dirty="0" smtClean="0">
                <a:solidFill>
                  <a:schemeClr val="tx1"/>
                </a:solidFill>
                <a:latin typeface="+mn-lt"/>
                <a:ea typeface="+mn-ea"/>
                <a:cs typeface="+mn-cs"/>
              </a:rPr>
              <a:t>raccogliere ed analizzare informazioni </a:t>
            </a:r>
            <a:r>
              <a:rPr lang="it-IT" sz="1200" u="none" kern="1200" baseline="0" dirty="0" smtClean="0">
                <a:solidFill>
                  <a:schemeClr val="tx1"/>
                </a:solidFill>
                <a:latin typeface="+mn-lt"/>
                <a:ea typeface="+mn-ea"/>
                <a:cs typeface="+mn-cs"/>
              </a:rPr>
              <a:t>relative ad essi, di </a:t>
            </a:r>
            <a:r>
              <a:rPr lang="it-IT" sz="1200" b="1" u="sng" kern="1200" baseline="0" dirty="0" smtClean="0">
                <a:solidFill>
                  <a:schemeClr val="tx1"/>
                </a:solidFill>
                <a:latin typeface="+mn-lt"/>
                <a:ea typeface="+mn-ea"/>
                <a:cs typeface="+mn-cs"/>
              </a:rPr>
              <a:t>porsi domande per scoprire le loro interconnession</a:t>
            </a:r>
            <a:r>
              <a:rPr lang="it-IT" sz="1200" u="none" kern="1200" baseline="0" dirty="0" smtClean="0">
                <a:solidFill>
                  <a:schemeClr val="tx1"/>
                </a:solidFill>
                <a:latin typeface="+mn-lt"/>
                <a:ea typeface="+mn-ea"/>
                <a:cs typeface="+mn-cs"/>
              </a:rPr>
              <a:t>i e, in base ai dati raccolti, di </a:t>
            </a:r>
            <a:r>
              <a:rPr lang="it-IT" sz="1200" b="1" u="sng" kern="1200" baseline="0" dirty="0" smtClean="0">
                <a:solidFill>
                  <a:schemeClr val="tx1"/>
                </a:solidFill>
                <a:latin typeface="+mn-lt"/>
                <a:ea typeface="+mn-ea"/>
                <a:cs typeface="+mn-cs"/>
              </a:rPr>
              <a:t>costruire una soluzione logicamente coerente.</a:t>
            </a:r>
            <a:r>
              <a:rPr lang="it-IT" sz="1200" u="non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sz="1200" u="none" kern="1200" baseline="0" dirty="0" smtClean="0">
                <a:solidFill>
                  <a:schemeClr val="tx1"/>
                </a:solidFill>
                <a:latin typeface="+mn-lt"/>
                <a:ea typeface="+mn-ea"/>
                <a:cs typeface="+mn-cs"/>
              </a:rPr>
              <a:t>Queste sono alcune abilità significative che rappresentano i pilastri del pensiero critico e analitico, indispensabili nell’ambito dello 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t-IT" b="1" noProof="0" dirty="0" smtClean="0"/>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it-IT" noProof="0" dirty="0" smtClean="0"/>
              <a:t>Accogli gli studenti all’inizio della lezione e spiega che oggi approfondire l’argomento</a:t>
            </a:r>
            <a:r>
              <a:rPr lang="it-IT" baseline="0" noProof="0" dirty="0" smtClean="0"/>
              <a:t> di </a:t>
            </a:r>
            <a:r>
              <a:rPr lang="it-IT" baseline="0" noProof="0" dirty="0" err="1" smtClean="0"/>
              <a:t>Problem</a:t>
            </a:r>
            <a:r>
              <a:rPr lang="it-IT" baseline="0" noProof="0" dirty="0" smtClean="0"/>
              <a:t> </a:t>
            </a:r>
            <a:r>
              <a:rPr lang="it-IT" baseline="0" noProof="0" dirty="0" err="1" smtClean="0"/>
              <a:t>Solving</a:t>
            </a:r>
            <a:r>
              <a:rPr lang="it-IT" baseline="0" noProof="0" dirty="0" smtClean="0"/>
              <a:t> a la tecnica di “</a:t>
            </a:r>
            <a:r>
              <a:rPr lang="it-IT" b="1" i="1" baseline="0" noProof="0" dirty="0" smtClean="0"/>
              <a:t>Porre/Porsi delle domande</a:t>
            </a:r>
            <a:r>
              <a:rPr lang="it-IT" baseline="0" noProof="0" dirty="0" smtClean="0"/>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it-IT" baseline="0" noProof="0" dirty="0" smtClean="0"/>
              <a:t>Informali che avranno l’occasione di giocare al </a:t>
            </a:r>
            <a:r>
              <a:rPr lang="it-IT" baseline="0" noProof="0" dirty="0" err="1" smtClean="0"/>
              <a:t>Move</a:t>
            </a:r>
            <a:r>
              <a:rPr lang="it-IT" baseline="0" noProof="0" dirty="0" smtClean="0"/>
              <a:t> </a:t>
            </a:r>
            <a:r>
              <a:rPr lang="it-IT" baseline="0" noProof="0" dirty="0" err="1" smtClean="0"/>
              <a:t>it</a:t>
            </a:r>
            <a:r>
              <a:rPr lang="it-IT" baseline="0" noProof="0" dirty="0" smtClean="0"/>
              <a:t>, un gioco interessante e divertente, e nuovamente e conosceranno un modello, strategia di pensiero che può diventare uno strumento utile nella risoluzione dei problemi.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it-IT" baseline="0" noProof="0" dirty="0" smtClean="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it-IT" b="1" u="sng" baseline="0" noProof="0" dirty="0" smtClean="0"/>
              <a:t>NOTA BENE</a:t>
            </a:r>
            <a:endParaRPr lang="it-IT" b="1" u="sng" noProof="0" dirty="0" smtClean="0"/>
          </a:p>
          <a:p>
            <a:pPr algn="l"/>
            <a:r>
              <a:rPr lang="it-IT" sz="1200" u="none" kern="1200" baseline="0" dirty="0" smtClean="0">
                <a:solidFill>
                  <a:schemeClr val="tx1"/>
                </a:solidFill>
                <a:latin typeface="+mn-lt"/>
                <a:ea typeface="+mn-ea"/>
                <a:cs typeface="+mn-cs"/>
              </a:rPr>
              <a:t>Se la tua classe ha già avuto un'esperienza con </a:t>
            </a:r>
            <a:r>
              <a:rPr lang="it-IT" sz="1200" u="none" kern="1200" baseline="0" dirty="0" err="1" smtClean="0">
                <a:solidFill>
                  <a:schemeClr val="tx1"/>
                </a:solidFill>
                <a:latin typeface="+mn-lt"/>
                <a:ea typeface="+mn-ea"/>
                <a:cs typeface="+mn-cs"/>
              </a:rPr>
              <a:t>Accelium</a:t>
            </a:r>
            <a:r>
              <a:rPr lang="it-IT" sz="1200" u="none" kern="1200" baseline="0" dirty="0" smtClean="0">
                <a:solidFill>
                  <a:schemeClr val="tx1"/>
                </a:solidFill>
                <a:latin typeface="+mn-lt"/>
                <a:ea typeface="+mn-ea"/>
                <a:cs typeface="+mn-cs"/>
              </a:rPr>
              <a:t>, il modello metacognitivo del </a:t>
            </a:r>
            <a:r>
              <a:rPr lang="it-IT" sz="1200" b="1" i="1" u="none" kern="1200" baseline="0" dirty="0" smtClean="0">
                <a:solidFill>
                  <a:schemeClr val="tx1"/>
                </a:solidFill>
                <a:latin typeface="+mn-lt"/>
                <a:ea typeface="+mn-ea"/>
                <a:cs typeface="+mn-cs"/>
              </a:rPr>
              <a:t>METODO DEL DETECTIVE</a:t>
            </a:r>
            <a:r>
              <a:rPr lang="it-IT" sz="1200" u="none" kern="1200" baseline="0" dirty="0" smtClean="0">
                <a:solidFill>
                  <a:schemeClr val="tx1"/>
                </a:solidFill>
                <a:latin typeface="+mn-lt"/>
                <a:ea typeface="+mn-ea"/>
                <a:cs typeface="+mn-cs"/>
              </a:rPr>
              <a:t> le sarà familiare. Questa lezione offre una preziosa opportunità non solo per rivedere, ma anche per approfondire tale processo metacognitivo. Accanto al </a:t>
            </a:r>
            <a:r>
              <a:rPr lang="it-IT" sz="1200" b="1" i="1" u="none" kern="1200" baseline="0" dirty="0" smtClean="0">
                <a:solidFill>
                  <a:schemeClr val="tx1"/>
                </a:solidFill>
                <a:latin typeface="+mn-lt"/>
                <a:ea typeface="+mn-ea"/>
                <a:cs typeface="+mn-cs"/>
              </a:rPr>
              <a:t>Metodo del Semaforo</a:t>
            </a:r>
            <a:r>
              <a:rPr lang="it-IT" sz="1200" u="none" kern="1200" baseline="0" dirty="0" smtClean="0">
                <a:solidFill>
                  <a:schemeClr val="tx1"/>
                </a:solidFill>
                <a:latin typeface="+mn-lt"/>
                <a:ea typeface="+mn-ea"/>
                <a:cs typeface="+mn-cs"/>
              </a:rPr>
              <a:t>, rappresenta uno degli strumenti metacognitivi fondamentali per stimolare efficacemente il pensiero critico, la riflessione e le capacità analitiche degli studenti. Inoltre, è fondamentale evidenziare che il Metodo del Detective verrà introdotto agli studenti anche in un contesto più avanzato, incoraggiando una costante riflessione e offrendo una prospettiva sempre più estesa della sua applicazione.</a:t>
            </a:r>
          </a:p>
          <a:p>
            <a:pPr algn="l"/>
            <a:r>
              <a:rPr lang="it-IT" sz="1200" u="none" kern="1200" baseline="0" dirty="0" smtClean="0">
                <a:solidFill>
                  <a:schemeClr val="tx1"/>
                </a:solidFill>
                <a:effectLst/>
                <a:latin typeface="+mn-lt"/>
                <a:ea typeface="+mn-ea"/>
                <a:cs typeface="+mn-cs"/>
              </a:rPr>
              <a:t> </a:t>
            </a:r>
            <a:endParaRPr lang="it-IT" b="1" noProof="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noProof="0" dirty="0" smtClean="0"/>
              <a:t>____________________________</a:t>
            </a:r>
          </a:p>
          <a:p>
            <a:endParaRPr lang="it-IT" noProof="0" dirty="0" smtClean="0"/>
          </a:p>
          <a:p>
            <a:pPr algn="l" rtl="0"/>
            <a:endParaRPr lang="it-IT" noProof="0" dirty="0"/>
          </a:p>
        </p:txBody>
      </p:sp>
      <p:sp>
        <p:nvSpPr>
          <p:cNvPr id="4" name="מציין מיקום של מספר שקופית 3"/>
          <p:cNvSpPr>
            <a:spLocks noGrp="1"/>
          </p:cNvSpPr>
          <p:nvPr>
            <p:ph type="sldNum" sz="quarter" idx="10"/>
          </p:nvPr>
        </p:nvSpPr>
        <p:spPr/>
        <p:txBody>
          <a:bodyPr/>
          <a:lstStyle/>
          <a:p>
            <a:fld id="{B572197C-167E-4029-97D6-565BBFCA49B9}" type="slidenum">
              <a:rPr lang="en-US" smtClean="0"/>
              <a:t>1</a:t>
            </a:fld>
            <a:endParaRPr lang="en-US"/>
          </a:p>
        </p:txBody>
      </p:sp>
    </p:spTree>
    <p:extLst>
      <p:ext uri="{BB962C8B-B14F-4D97-AF65-F5344CB8AC3E}">
        <p14:creationId xmlns:p14="http://schemas.microsoft.com/office/powerpoint/2010/main" val="271240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err="1" smtClean="0"/>
              <a:t>Guida</a:t>
            </a:r>
            <a:r>
              <a:rPr lang="en-US" b="1" u="sng" dirty="0" smtClean="0"/>
              <a:t> </a:t>
            </a:r>
            <a:r>
              <a:rPr lang="en-US" b="1" u="sng" dirty="0" err="1" smtClean="0"/>
              <a:t>docente</a:t>
            </a:r>
            <a:endParaRPr lang="en-US" b="1" u="sng" dirty="0" smtClean="0"/>
          </a:p>
          <a:p>
            <a:pPr algn="l" rtl="0"/>
            <a:endParaRPr lang="en-US" sz="1200" kern="1200" dirty="0">
              <a:solidFill>
                <a:schemeClr val="tx1"/>
              </a:solidFill>
              <a:effectLst/>
              <a:latin typeface="+mn-lt"/>
              <a:ea typeface="+mn-ea"/>
              <a:cs typeface="+mn-cs"/>
            </a:endParaRPr>
          </a:p>
          <a:p>
            <a:pPr marL="0" indent="0" algn="l" rtl="0">
              <a:buFont typeface="Arial" panose="020B0604020202020204" pitchFamily="34" charset="0"/>
              <a:buNone/>
            </a:pPr>
            <a:r>
              <a:rPr lang="it-IT" sz="1200" b="0" i="0" u="none" strike="noStrike" kern="1200" baseline="0" dirty="0" smtClean="0">
                <a:solidFill>
                  <a:schemeClr val="tx1"/>
                </a:solidFill>
                <a:latin typeface="+mn-lt"/>
                <a:ea typeface="+mn-ea"/>
                <a:cs typeface="+mn-cs"/>
              </a:rPr>
              <a:t>Chiedi agli studenti di rivedere attentamente questa posizione di gioco.</a:t>
            </a:r>
          </a:p>
          <a:p>
            <a:pPr marL="0" indent="0" algn="l" rtl="0">
              <a:buFont typeface="Arial" panose="020B0604020202020204" pitchFamily="34" charset="0"/>
              <a:buNone/>
            </a:pPr>
            <a:r>
              <a:rPr lang="it-IT" sz="1200" b="0" i="0" u="none" strike="noStrike" kern="1200" baseline="0" dirty="0" smtClean="0">
                <a:solidFill>
                  <a:schemeClr val="tx1"/>
                </a:solidFill>
                <a:latin typeface="+mn-lt"/>
                <a:ea typeface="+mn-ea"/>
                <a:cs typeface="+mn-cs"/>
              </a:rPr>
              <a:t>Di’ loro che vedremo ora come i 3 passi del Metodo del Detective possono essere applicati nel gioco di </a:t>
            </a:r>
            <a:r>
              <a:rPr lang="it-IT" sz="1200" b="0" i="0" u="none" strike="noStrike" kern="1200" baseline="0" dirty="0" err="1" smtClean="0">
                <a:solidFill>
                  <a:schemeClr val="tx1"/>
                </a:solidFill>
                <a:latin typeface="+mn-lt"/>
                <a:ea typeface="+mn-ea"/>
                <a:cs typeface="+mn-cs"/>
              </a:rPr>
              <a:t>Move</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It</a:t>
            </a:r>
            <a:r>
              <a:rPr lang="it-IT" sz="1200" b="0" i="0" u="none" strike="noStrike" kern="1200" baseline="0" dirty="0" smtClean="0">
                <a:solidFill>
                  <a:schemeClr val="tx1"/>
                </a:solidFill>
                <a:latin typeface="+mn-lt"/>
                <a:ea typeface="+mn-ea"/>
                <a:cs typeface="+mn-cs"/>
              </a:rPr>
              <a:t>:</a:t>
            </a:r>
            <a:br>
              <a:rPr lang="it-IT" sz="1200" b="0" i="0" u="none" strike="noStrike" kern="1200" baseline="0" dirty="0" smtClean="0">
                <a:solidFill>
                  <a:schemeClr val="tx1"/>
                </a:solidFill>
                <a:latin typeface="+mn-lt"/>
                <a:ea typeface="+mn-ea"/>
                <a:cs typeface="+mn-cs"/>
              </a:rPr>
            </a:br>
            <a:endParaRPr lang="it-IT" sz="1200" b="0" i="0" u="none" strike="noStrike" kern="1200" baseline="0" dirty="0" smtClean="0">
              <a:solidFill>
                <a:schemeClr val="tx1"/>
              </a:solidFill>
              <a:latin typeface="+mn-lt"/>
              <a:ea typeface="+mn-ea"/>
              <a:cs typeface="+mn-cs"/>
            </a:endParaRPr>
          </a:p>
          <a:p>
            <a:pPr marL="171450" indent="-171450" algn="l" rtl="0">
              <a:buFont typeface="Arial" panose="020B0604020202020204" pitchFamily="34" charset="0"/>
              <a:buChar char="•"/>
            </a:pPr>
            <a:r>
              <a:rPr lang="it-IT" sz="1200" b="0" i="0" u="none" strike="noStrike" kern="1200" baseline="0" dirty="0" smtClean="0">
                <a:solidFill>
                  <a:schemeClr val="tx1"/>
                </a:solidFill>
                <a:latin typeface="+mn-lt"/>
                <a:ea typeface="+mn-ea"/>
                <a:cs typeface="+mn-cs"/>
              </a:rPr>
              <a:t>Passo 1: spiega che nel primo passaggio definiamo ciò che vogliamo raggiungere. I problemi sorgono quando c'è un obiettivo che vogliamo raggiungere e qualcosa ostacola il nostro raggiungimento.</a:t>
            </a:r>
          </a:p>
          <a:p>
            <a:pPr marL="171450" indent="-171450" algn="l" rtl="0">
              <a:buFont typeface="Arial" panose="020B0604020202020204" pitchFamily="34" charset="0"/>
              <a:buChar char="•"/>
            </a:pPr>
            <a:r>
              <a:rPr lang="it-IT" sz="1200" b="0" i="0" u="none" strike="noStrike" kern="1200" baseline="0" dirty="0" smtClean="0">
                <a:solidFill>
                  <a:schemeClr val="tx1"/>
                </a:solidFill>
                <a:latin typeface="+mn-lt"/>
                <a:ea typeface="+mn-ea"/>
                <a:cs typeface="+mn-cs"/>
              </a:rPr>
              <a:t>Nel primo passo definiremo il nostro obiettivo principale. L'obiettivo del gioco è quello di togliere i mobili dalla direzione del traslocatore in modo che possa lasciare la stanza.</a:t>
            </a:r>
          </a:p>
          <a:p>
            <a:pPr marL="171450" indent="-171450" algn="l" rtl="0">
              <a:buFont typeface="Arial" panose="020B0604020202020204" pitchFamily="34" charset="0"/>
              <a:buChar char="•"/>
            </a:pPr>
            <a:endParaRPr lang="it-IT" sz="1200" b="0" i="0" u="none" strike="noStrike" kern="1200" baseline="0" dirty="0" smtClean="0">
              <a:solidFill>
                <a:schemeClr val="tx1"/>
              </a:solidFill>
              <a:latin typeface="+mn-lt"/>
              <a:ea typeface="+mn-ea"/>
              <a:cs typeface="+mn-cs"/>
            </a:endParaRPr>
          </a:p>
          <a:p>
            <a:pPr marL="171450" indent="-171450" algn="l" rtl="0">
              <a:buFont typeface="Arial" panose="020B0604020202020204" pitchFamily="34" charset="0"/>
              <a:buChar char="•"/>
            </a:pPr>
            <a:r>
              <a:rPr lang="it-IT" sz="1200" b="0" i="0" u="none" strike="noStrike" kern="1200" baseline="0" dirty="0" smtClean="0">
                <a:solidFill>
                  <a:schemeClr val="tx1"/>
                </a:solidFill>
                <a:latin typeface="+mn-lt"/>
                <a:ea typeface="+mn-ea"/>
                <a:cs typeface="+mn-cs"/>
              </a:rPr>
              <a:t>&lt;&lt; Clicca sul mouse &gt;&gt;</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______________________</a:t>
            </a:r>
          </a:p>
          <a:p>
            <a:pPr algn="l" rtl="0"/>
            <a:endParaRPr lang="he-IL" dirty="0"/>
          </a:p>
        </p:txBody>
      </p:sp>
      <p:sp>
        <p:nvSpPr>
          <p:cNvPr id="4" name="Slide Number Placeholder 3"/>
          <p:cNvSpPr>
            <a:spLocks noGrp="1"/>
          </p:cNvSpPr>
          <p:nvPr>
            <p:ph type="sldNum" sz="quarter" idx="10"/>
          </p:nvPr>
        </p:nvSpPr>
        <p:spPr/>
        <p:txBody>
          <a:bodyPr/>
          <a:lstStyle/>
          <a:p>
            <a:fld id="{9FFFBF74-5CE1-4555-A046-13F18B74FA63}" type="slidenum">
              <a:rPr lang="he-IL" smtClean="0"/>
              <a:t>10</a:t>
            </a:fld>
            <a:endParaRPr lang="he-IL"/>
          </a:p>
        </p:txBody>
      </p:sp>
    </p:spTree>
    <p:extLst>
      <p:ext uri="{BB962C8B-B14F-4D97-AF65-F5344CB8AC3E}">
        <p14:creationId xmlns:p14="http://schemas.microsoft.com/office/powerpoint/2010/main" val="1134298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err="1" smtClean="0"/>
              <a:t>Guida</a:t>
            </a:r>
            <a:r>
              <a:rPr lang="en-US" b="1" u="sng" dirty="0" smtClean="0"/>
              <a:t> </a:t>
            </a:r>
            <a:r>
              <a:rPr lang="en-US" b="1" u="sng" dirty="0" err="1" smtClean="0"/>
              <a:t>docente</a:t>
            </a:r>
            <a:endParaRPr lang="en-US" b="1" u="sng" dirty="0" smtClean="0"/>
          </a:p>
          <a:p>
            <a:pPr algn="l" rtl="0"/>
            <a:endParaRPr lang="en-US" sz="1200" kern="1200" dirty="0">
              <a:solidFill>
                <a:schemeClr val="tx1"/>
              </a:solidFill>
              <a:effectLst/>
              <a:latin typeface="+mn-lt"/>
              <a:ea typeface="+mn-ea"/>
              <a:cs typeface="+mn-cs"/>
            </a:endParaRPr>
          </a:p>
          <a:p>
            <a:pPr marL="0" indent="0" algn="l" rtl="0">
              <a:buFont typeface="Arial" panose="020B0604020202020204" pitchFamily="34" charset="0"/>
              <a:buNone/>
            </a:pPr>
            <a:r>
              <a:rPr lang="it-IT" sz="1200" b="0" i="0" u="none" strike="noStrike" kern="1200" baseline="0" dirty="0" smtClean="0">
                <a:solidFill>
                  <a:schemeClr val="tx1"/>
                </a:solidFill>
                <a:latin typeface="+mn-lt"/>
                <a:ea typeface="+mn-ea"/>
                <a:cs typeface="+mn-cs"/>
              </a:rPr>
              <a:t>Procediamo al secondo passo.</a:t>
            </a:r>
            <a:br>
              <a:rPr lang="it-IT" sz="1200" b="0" i="0" u="none" strike="noStrike" kern="1200" baseline="0" dirty="0" smtClean="0">
                <a:solidFill>
                  <a:schemeClr val="tx1"/>
                </a:solidFill>
                <a:latin typeface="+mn-lt"/>
                <a:ea typeface="+mn-ea"/>
                <a:cs typeface="+mn-cs"/>
              </a:rPr>
            </a:br>
            <a:endParaRPr lang="it-IT" sz="1200" b="0" i="0" u="none" strike="noStrike" kern="1200" baseline="0" dirty="0" smtClean="0">
              <a:solidFill>
                <a:schemeClr val="tx1"/>
              </a:solidFill>
              <a:latin typeface="+mn-lt"/>
              <a:ea typeface="+mn-ea"/>
              <a:cs typeface="+mn-cs"/>
            </a:endParaRPr>
          </a:p>
          <a:p>
            <a:pPr marL="171450" indent="-171450" algn="l" rtl="0">
              <a:buFont typeface="Arial" panose="020B0604020202020204" pitchFamily="34" charset="0"/>
              <a:buChar char="•"/>
            </a:pPr>
            <a:r>
              <a:rPr lang="it-IT" sz="1200" b="0" i="0" u="none" strike="noStrike" kern="1200" baseline="0" dirty="0" smtClean="0">
                <a:solidFill>
                  <a:schemeClr val="tx1"/>
                </a:solidFill>
                <a:latin typeface="+mn-lt"/>
                <a:ea typeface="+mn-ea"/>
                <a:cs typeface="+mn-cs"/>
              </a:rPr>
              <a:t>Passo 2: dal momento in cui il nostro obiettivo primario diventa chiaro, possiamo indicare i fattori che ostacolano il nostro modo di risolvere il problema. Un fattore ostruttivo è un ostacolo che ci impedisce di raggiungere il nostro obiettivo.</a:t>
            </a:r>
          </a:p>
          <a:p>
            <a:pPr marL="171450" indent="-171450" algn="l" rtl="0">
              <a:buFont typeface="Arial" panose="020B0604020202020204" pitchFamily="34" charset="0"/>
              <a:buChar char="•"/>
            </a:pPr>
            <a:endParaRPr lang="it-IT" sz="1200" b="0" i="0" u="none" strike="noStrike" kern="1200" baseline="0" dirty="0" smtClean="0">
              <a:solidFill>
                <a:schemeClr val="tx1"/>
              </a:solidFill>
              <a:latin typeface="+mn-lt"/>
              <a:ea typeface="+mn-ea"/>
              <a:cs typeface="+mn-cs"/>
            </a:endParaRPr>
          </a:p>
          <a:p>
            <a:pPr marL="171450" indent="-171450" algn="l" rtl="0">
              <a:buFont typeface="Arial" panose="020B0604020202020204" pitchFamily="34" charset="0"/>
              <a:buChar char="•"/>
            </a:pPr>
            <a:r>
              <a:rPr lang="it-IT" sz="1200" b="0" i="0" u="none" strike="noStrike" kern="1200" baseline="0" dirty="0" smtClean="0">
                <a:solidFill>
                  <a:schemeClr val="tx1"/>
                </a:solidFill>
                <a:latin typeface="+mn-lt"/>
                <a:ea typeface="+mn-ea"/>
                <a:cs typeface="+mn-cs"/>
              </a:rPr>
              <a:t>Chiedi agli studenti di analizzare la posizione e di indicare gli ostacoli tra il traslocatore e l'uscita.</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______________________</a:t>
            </a:r>
          </a:p>
          <a:p>
            <a:pPr algn="l" rtl="0"/>
            <a:endParaRPr lang="he-IL" dirty="0"/>
          </a:p>
        </p:txBody>
      </p:sp>
      <p:sp>
        <p:nvSpPr>
          <p:cNvPr id="4" name="Slide Number Placeholder 3"/>
          <p:cNvSpPr>
            <a:spLocks noGrp="1"/>
          </p:cNvSpPr>
          <p:nvPr>
            <p:ph type="sldNum" sz="quarter" idx="10"/>
          </p:nvPr>
        </p:nvSpPr>
        <p:spPr/>
        <p:txBody>
          <a:bodyPr/>
          <a:lstStyle/>
          <a:p>
            <a:fld id="{9FFFBF74-5CE1-4555-A046-13F18B74FA63}" type="slidenum">
              <a:rPr lang="he-IL" smtClean="0"/>
              <a:t>11</a:t>
            </a:fld>
            <a:endParaRPr lang="he-IL"/>
          </a:p>
        </p:txBody>
      </p:sp>
    </p:spTree>
    <p:extLst>
      <p:ext uri="{BB962C8B-B14F-4D97-AF65-F5344CB8AC3E}">
        <p14:creationId xmlns:p14="http://schemas.microsoft.com/office/powerpoint/2010/main" val="2884741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err="1" smtClean="0"/>
              <a:t>Guida</a:t>
            </a:r>
            <a:r>
              <a:rPr lang="en-US" b="1" u="sng" dirty="0" smtClean="0"/>
              <a:t> </a:t>
            </a:r>
            <a:r>
              <a:rPr lang="en-US" b="1" u="sng" dirty="0" err="1" smtClean="0"/>
              <a:t>docente</a:t>
            </a:r>
            <a:endParaRPr lang="en-US" b="1" u="sng" dirty="0" smtClean="0"/>
          </a:p>
          <a:p>
            <a:pPr algn="l" rtl="0"/>
            <a:endParaRPr lang="en-US" sz="1200" kern="1200" dirty="0">
              <a:solidFill>
                <a:schemeClr val="tx1"/>
              </a:solidFill>
              <a:effectLst/>
              <a:latin typeface="+mn-lt"/>
              <a:ea typeface="+mn-ea"/>
              <a:cs typeface="+mn-cs"/>
            </a:endParaRPr>
          </a:p>
          <a:p>
            <a:pPr marL="0" indent="0" algn="l" rtl="0">
              <a:buFont typeface="Arial" panose="020B0604020202020204" pitchFamily="34" charset="0"/>
              <a:buNone/>
            </a:pPr>
            <a:r>
              <a:rPr lang="it-IT" sz="1200" b="0" i="0" u="none" strike="noStrike" kern="1200" baseline="0" dirty="0" smtClean="0">
                <a:solidFill>
                  <a:schemeClr val="tx1"/>
                </a:solidFill>
                <a:latin typeface="+mn-lt"/>
                <a:ea typeface="+mn-ea"/>
                <a:cs typeface="+mn-cs"/>
              </a:rPr>
              <a:t>Procediamo alla terza fase del metodo.</a:t>
            </a:r>
            <a:br>
              <a:rPr lang="it-IT" sz="1200" b="0" i="0" u="none" strike="noStrike" kern="1200" baseline="0" dirty="0" smtClean="0">
                <a:solidFill>
                  <a:schemeClr val="tx1"/>
                </a:solidFill>
                <a:latin typeface="+mn-lt"/>
                <a:ea typeface="+mn-ea"/>
                <a:cs typeface="+mn-cs"/>
              </a:rPr>
            </a:br>
            <a:endParaRPr lang="it-IT" sz="1200" b="0" i="0" u="none" strike="noStrike" kern="1200" baseline="0" dirty="0" smtClean="0">
              <a:solidFill>
                <a:schemeClr val="tx1"/>
              </a:solidFill>
              <a:latin typeface="+mn-lt"/>
              <a:ea typeface="+mn-ea"/>
              <a:cs typeface="+mn-cs"/>
            </a:endParaRPr>
          </a:p>
          <a:p>
            <a:pPr marL="0" indent="0" algn="l" rtl="0">
              <a:buFont typeface="Arial" panose="020B0604020202020204" pitchFamily="34" charset="0"/>
              <a:buNone/>
            </a:pPr>
            <a:r>
              <a:rPr lang="it-IT" sz="1200" b="0" i="0" u="none" strike="noStrike" kern="1200" baseline="0" dirty="0" smtClean="0">
                <a:solidFill>
                  <a:schemeClr val="tx1"/>
                </a:solidFill>
                <a:latin typeface="+mn-lt"/>
                <a:ea typeface="+mn-ea"/>
                <a:cs typeface="+mn-cs"/>
              </a:rPr>
              <a:t>Passo 3: quali sono gli obiettivi secondari che dobbiamo impostare?</a:t>
            </a:r>
            <a:br>
              <a:rPr lang="it-IT" sz="1200" b="0" i="0" u="none" strike="noStrike" kern="1200" baseline="0" dirty="0" smtClean="0">
                <a:solidFill>
                  <a:schemeClr val="tx1"/>
                </a:solidFill>
                <a:latin typeface="+mn-lt"/>
                <a:ea typeface="+mn-ea"/>
                <a:cs typeface="+mn-cs"/>
              </a:rPr>
            </a:br>
            <a:endParaRPr lang="it-IT" sz="1200" b="0" i="0" u="none" strike="noStrike" kern="1200" baseline="0" dirty="0" smtClean="0">
              <a:solidFill>
                <a:schemeClr val="tx1"/>
              </a:solidFill>
              <a:latin typeface="+mn-lt"/>
              <a:ea typeface="+mn-ea"/>
              <a:cs typeface="+mn-cs"/>
            </a:endParaRPr>
          </a:p>
          <a:p>
            <a:pPr marL="171450" indent="-171450" algn="l" rtl="0">
              <a:buFont typeface="Arial" panose="020B0604020202020204" pitchFamily="34" charset="0"/>
              <a:buChar char="•"/>
            </a:pPr>
            <a:r>
              <a:rPr lang="it-IT" sz="1200" b="0" i="0" u="none" strike="noStrike" kern="1200" baseline="0" dirty="0" smtClean="0">
                <a:solidFill>
                  <a:schemeClr val="tx1"/>
                </a:solidFill>
                <a:latin typeface="+mn-lt"/>
                <a:ea typeface="+mn-ea"/>
                <a:cs typeface="+mn-cs"/>
              </a:rPr>
              <a:t>Spiega alla classe che la terza fase del Metodo del Detective è il nocciolo della questione. Tutto ciò che abbiamo definito un fattore ostruttivo che ci blocca la strada verso l'obiettivo primario, diventa un obiettivo secondario. Un obiettivo secondario è un problema più piccolo, subordinato, la cui soluzione ci avvicina al nostro obiettivo primario.</a:t>
            </a:r>
          </a:p>
          <a:p>
            <a:pPr marL="171450" indent="-171450" algn="l" rtl="0">
              <a:buFont typeface="Arial" panose="020B0604020202020204" pitchFamily="34" charset="0"/>
              <a:buChar char="•"/>
            </a:pPr>
            <a:r>
              <a:rPr lang="it-IT" sz="1200" b="0" i="0" u="none" strike="noStrike" kern="1200" baseline="0" dirty="0" smtClean="0">
                <a:solidFill>
                  <a:schemeClr val="tx1"/>
                </a:solidFill>
                <a:latin typeface="+mn-lt"/>
                <a:ea typeface="+mn-ea"/>
                <a:cs typeface="+mn-cs"/>
              </a:rPr>
              <a:t>In questo caso, l'obiettivo secondario è quello di spostare il divano rosso per liberare il divano arancione. &lt;&lt; clicca sul mouse &gt;&gt;</a:t>
            </a:r>
          </a:p>
          <a:p>
            <a:pPr marL="171450" indent="-171450" algn="l" rtl="0">
              <a:buFont typeface="Arial" panose="020B0604020202020204" pitchFamily="34" charset="0"/>
              <a:buChar char="•"/>
            </a:pPr>
            <a:r>
              <a:rPr lang="it-IT" sz="1200" b="0" i="0" u="none" strike="noStrike" kern="1200" baseline="0" dirty="0" smtClean="0">
                <a:solidFill>
                  <a:schemeClr val="tx1"/>
                </a:solidFill>
                <a:latin typeface="+mn-lt"/>
                <a:ea typeface="+mn-ea"/>
                <a:cs typeface="+mn-cs"/>
              </a:rPr>
              <a:t>Invita gli studenti a continuare il processo di soluzione descrivendo l'ordine in cui i mobili devono muoversi. Se il tempo lo consente, puoi accedere all'allenamento </a:t>
            </a:r>
            <a:r>
              <a:rPr lang="it-IT" sz="1200" b="0" i="0" u="none" strike="noStrike" kern="1200" baseline="0" dirty="0" err="1" smtClean="0">
                <a:solidFill>
                  <a:schemeClr val="tx1"/>
                </a:solidFill>
                <a:latin typeface="+mn-lt"/>
                <a:ea typeface="+mn-ea"/>
                <a:cs typeface="+mn-cs"/>
              </a:rPr>
              <a:t>Move</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It</a:t>
            </a:r>
            <a:r>
              <a:rPr lang="it-IT" sz="1200" b="0" i="0" u="none" strike="noStrike" kern="1200" baseline="0" dirty="0" smtClean="0">
                <a:solidFill>
                  <a:schemeClr val="tx1"/>
                </a:solidFill>
                <a:latin typeface="+mn-lt"/>
                <a:ea typeface="+mn-ea"/>
                <a:cs typeface="+mn-cs"/>
              </a:rPr>
              <a:t> con la sfida 2 e chiedere a un volontario di risolverla.</a:t>
            </a:r>
            <a:endParaRPr lang="en-US" sz="1200" b="1" dirty="0"/>
          </a:p>
          <a:p>
            <a:pPr marL="0" indent="0" algn="l" rtl="0">
              <a:buFont typeface="+mj-lt"/>
              <a:buNone/>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______________________</a:t>
            </a:r>
          </a:p>
          <a:p>
            <a:pPr algn="l" rtl="0"/>
            <a:endParaRPr lang="he-IL" dirty="0"/>
          </a:p>
        </p:txBody>
      </p:sp>
      <p:sp>
        <p:nvSpPr>
          <p:cNvPr id="4" name="Slide Number Placeholder 3"/>
          <p:cNvSpPr>
            <a:spLocks noGrp="1"/>
          </p:cNvSpPr>
          <p:nvPr>
            <p:ph type="sldNum" sz="quarter" idx="10"/>
          </p:nvPr>
        </p:nvSpPr>
        <p:spPr/>
        <p:txBody>
          <a:bodyPr/>
          <a:lstStyle/>
          <a:p>
            <a:fld id="{9FFFBF74-5CE1-4555-A046-13F18B74FA63}" type="slidenum">
              <a:rPr lang="he-IL" smtClean="0"/>
              <a:t>12</a:t>
            </a:fld>
            <a:endParaRPr lang="he-IL"/>
          </a:p>
        </p:txBody>
      </p:sp>
    </p:spTree>
    <p:extLst>
      <p:ext uri="{BB962C8B-B14F-4D97-AF65-F5344CB8AC3E}">
        <p14:creationId xmlns:p14="http://schemas.microsoft.com/office/powerpoint/2010/main" val="775299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err="1" smtClean="0"/>
              <a:t>Guida</a:t>
            </a:r>
            <a:r>
              <a:rPr lang="en-US" b="1" u="sng" dirty="0" smtClean="0"/>
              <a:t> </a:t>
            </a:r>
            <a:r>
              <a:rPr lang="en-US" b="1" u="sng" dirty="0" err="1" smtClean="0"/>
              <a:t>docente</a:t>
            </a:r>
            <a:endParaRPr lang="en-US" b="1" u="sng" dirty="0" smtClean="0"/>
          </a:p>
          <a:p>
            <a:pPr algn="l" rtl="0"/>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smtClean="0"/>
              <a:t>Chiedi agli studenti se hanno già letto un libro o se hanno sentito una storia il cui protagonista era un detective. Spiega che i detective di fantasia sono personaggi della narrativa poliziesca. Milioni di fan in tutto il mondo hanno seguito le storie di questi detective fittizi per molti anni, in particolare nei romanzi polizieschi e nei racconti.</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smtClean="0"/>
              <a:t>Usa le immagini sullo schermo e presenta agli studenti i personaggi polizieschi della letteratura: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b="1" dirty="0" smtClean="0"/>
              <a:t>Sherlock Holmes </a:t>
            </a:r>
            <a:r>
              <a:rPr lang="it-IT" dirty="0" smtClean="0"/>
              <a:t>- è un detective privato immaginario creato dall'autore britannico Sir Arthur Conan </a:t>
            </a:r>
            <a:r>
              <a:rPr lang="it-IT" dirty="0" err="1" smtClean="0"/>
              <a:t>Doyle</a:t>
            </a:r>
            <a:r>
              <a:rPr lang="it-IT"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b="1" dirty="0" smtClean="0"/>
              <a:t>Hercule </a:t>
            </a:r>
            <a:r>
              <a:rPr lang="it-IT" b="1" dirty="0" err="1" smtClean="0"/>
              <a:t>Poirot</a:t>
            </a:r>
            <a:r>
              <a:rPr lang="it-IT" dirty="0" smtClean="0"/>
              <a:t>- è un finto detective belga, creato da </a:t>
            </a:r>
            <a:r>
              <a:rPr lang="it-IT" dirty="0" err="1" smtClean="0"/>
              <a:t>Agatha</a:t>
            </a:r>
            <a:r>
              <a:rPr lang="it-IT" dirty="0" smtClean="0"/>
              <a:t> Christie. </a:t>
            </a:r>
            <a:r>
              <a:rPr lang="it-IT" dirty="0" err="1" smtClean="0"/>
              <a:t>Poirot</a:t>
            </a:r>
            <a:r>
              <a:rPr lang="it-IT" dirty="0" smtClean="0"/>
              <a:t> è uno dei personaggi più famosi e longevi di Christie, che appare in 33 romanzi. Se il tempo lo consente puoi visualizzare un breve video con </a:t>
            </a:r>
            <a:r>
              <a:rPr lang="it-IT" dirty="0" err="1" smtClean="0"/>
              <a:t>Poirot</a:t>
            </a:r>
            <a:r>
              <a:rPr lang="it-IT" dirty="0" smtClean="0"/>
              <a:t> e il suo aiuto nel gioco Monopoli. La scena cattura le caratteristiche e attitudini uniche di </a:t>
            </a:r>
            <a:r>
              <a:rPr lang="it-IT" dirty="0" err="1" smtClean="0"/>
              <a:t>Poirot</a:t>
            </a:r>
            <a:r>
              <a:rPr lang="it-IT"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b="1" dirty="0" smtClean="0"/>
              <a:t>Nancy Drew </a:t>
            </a:r>
            <a:r>
              <a:rPr lang="it-IT" dirty="0" smtClean="0"/>
              <a:t>- è un personaggio americano di finzione in una serie di gialli di fantascienza creata dall'editore Edward </a:t>
            </a:r>
            <a:r>
              <a:rPr lang="it-IT" dirty="0" err="1" smtClean="0"/>
              <a:t>Stratemeyer</a:t>
            </a:r>
            <a:r>
              <a:rPr lang="it-IT" dirty="0" smtClean="0"/>
              <a:t>. Il personaggio è apparso per la prima volta nel 1930.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b="1" dirty="0" smtClean="0"/>
              <a:t>Jessica Fletcher</a:t>
            </a:r>
            <a:r>
              <a:rPr lang="it-IT" dirty="0" smtClean="0"/>
              <a:t>- è un personaggio e il protagonista è interpretato dall'attrice vincitrice del premio Angela </a:t>
            </a:r>
            <a:r>
              <a:rPr lang="it-IT" dirty="0" err="1" smtClean="0"/>
              <a:t>Lansbury</a:t>
            </a:r>
            <a:r>
              <a:rPr lang="it-IT" dirty="0" smtClean="0"/>
              <a:t> nella serie televisiva americana “La Signora in Giallo”)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smtClean="0"/>
              <a:t>Chiedi agli studenti di pensare a quale tipo di detective avrebbero creato per catturare l'immaginazione del lettore.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smtClean="0"/>
              <a:t>Invita gli studenti a </a:t>
            </a:r>
            <a:r>
              <a:rPr lang="it-IT" dirty="0" smtClean="0"/>
              <a:t>disegnare </a:t>
            </a:r>
            <a:r>
              <a:rPr lang="it-IT" dirty="0" smtClean="0"/>
              <a:t>un'immagine </a:t>
            </a:r>
            <a:r>
              <a:rPr lang="it-IT" dirty="0" smtClean="0"/>
              <a:t>(o scrivere </a:t>
            </a:r>
            <a:r>
              <a:rPr lang="it-IT" dirty="0" smtClean="0"/>
              <a:t>un breve </a:t>
            </a:r>
            <a:r>
              <a:rPr lang="it-IT" dirty="0" smtClean="0"/>
              <a:t>paragrafo) </a:t>
            </a:r>
            <a:r>
              <a:rPr lang="it-IT" smtClean="0"/>
              <a:t>a casa </a:t>
            </a:r>
            <a:r>
              <a:rPr lang="it-IT" dirty="0" smtClean="0"/>
              <a:t>che descriva il loro detective.</a:t>
            </a:r>
            <a:r>
              <a:rPr lang="en-US" sz="1200" b="0" i="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_____________________</a:t>
            </a:r>
            <a:endParaRPr lang="en-US" dirty="0"/>
          </a:p>
          <a:p>
            <a:pPr algn="l" rtl="0"/>
            <a:endParaRPr lang="he-IL" dirty="0"/>
          </a:p>
        </p:txBody>
      </p:sp>
      <p:sp>
        <p:nvSpPr>
          <p:cNvPr id="4" name="מציין מיקום של מספר שקופית 3"/>
          <p:cNvSpPr>
            <a:spLocks noGrp="1"/>
          </p:cNvSpPr>
          <p:nvPr>
            <p:ph type="sldNum" sz="quarter" idx="10"/>
          </p:nvPr>
        </p:nvSpPr>
        <p:spPr/>
        <p:txBody>
          <a:bodyPr/>
          <a:lstStyle/>
          <a:p>
            <a:fld id="{B572197C-167E-4029-97D6-565BBFCA49B9}" type="slidenum">
              <a:rPr lang="en-US" smtClean="0"/>
              <a:t>13</a:t>
            </a:fld>
            <a:endParaRPr lang="en-US"/>
          </a:p>
        </p:txBody>
      </p:sp>
    </p:spTree>
    <p:extLst>
      <p:ext uri="{BB962C8B-B14F-4D97-AF65-F5344CB8AC3E}">
        <p14:creationId xmlns:p14="http://schemas.microsoft.com/office/powerpoint/2010/main" val="3229744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err="1" smtClean="0"/>
              <a:t>Guida</a:t>
            </a:r>
            <a:r>
              <a:rPr lang="en-US" b="1" u="sng" dirty="0" smtClean="0"/>
              <a:t> </a:t>
            </a:r>
            <a:r>
              <a:rPr lang="en-US" b="1" u="sng" dirty="0" err="1" smtClean="0"/>
              <a:t>docente</a:t>
            </a:r>
            <a:endParaRPr lang="en-US"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0" u="none" dirty="0" err="1" smtClean="0"/>
              <a:t>Saluta</a:t>
            </a:r>
            <a:r>
              <a:rPr lang="en-US" b="0" u="none" dirty="0" smtClean="0"/>
              <a:t> la </a:t>
            </a:r>
            <a:r>
              <a:rPr lang="en-US" b="0" u="none" dirty="0" err="1" smtClean="0"/>
              <a:t>classe</a:t>
            </a:r>
            <a:r>
              <a:rPr lang="en-US" b="0" u="none" dirty="0" smtClean="0"/>
              <a:t> e </a:t>
            </a:r>
            <a:r>
              <a:rPr lang="en-US" b="0" u="none" dirty="0" err="1" smtClean="0"/>
              <a:t>ringrazia</a:t>
            </a:r>
            <a:r>
              <a:rPr lang="en-US" b="0" u="none" dirty="0" smtClean="0"/>
              <a:t> </a:t>
            </a:r>
            <a:r>
              <a:rPr lang="en-US" b="0" u="none" dirty="0" err="1" smtClean="0"/>
              <a:t>della</a:t>
            </a:r>
            <a:r>
              <a:rPr lang="en-US" b="0" u="none" dirty="0" smtClean="0"/>
              <a:t> </a:t>
            </a:r>
            <a:r>
              <a:rPr lang="en-US" b="0" u="none" dirty="0" err="1" smtClean="0"/>
              <a:t>loro</a:t>
            </a:r>
            <a:r>
              <a:rPr lang="en-US" b="0" u="none" dirty="0" smtClean="0"/>
              <a:t> </a:t>
            </a:r>
            <a:r>
              <a:rPr lang="en-US" b="0" u="none" dirty="0" err="1" smtClean="0"/>
              <a:t>attenzione</a:t>
            </a:r>
            <a:r>
              <a:rPr lang="en-US" b="0" u="none" dirty="0" smtClean="0"/>
              <a:t>.</a:t>
            </a:r>
          </a:p>
        </p:txBody>
      </p:sp>
      <p:sp>
        <p:nvSpPr>
          <p:cNvPr id="4" name="מציין מיקום של מספר שקופית 3"/>
          <p:cNvSpPr>
            <a:spLocks noGrp="1"/>
          </p:cNvSpPr>
          <p:nvPr>
            <p:ph type="sldNum" sz="quarter" idx="10"/>
          </p:nvPr>
        </p:nvSpPr>
        <p:spPr/>
        <p:txBody>
          <a:bodyPr/>
          <a:lstStyle/>
          <a:p>
            <a:fld id="{B572197C-167E-4029-97D6-565BBFCA49B9}" type="slidenum">
              <a:rPr lang="en-US" smtClean="0"/>
              <a:t>14</a:t>
            </a:fld>
            <a:endParaRPr lang="en-US"/>
          </a:p>
        </p:txBody>
      </p:sp>
    </p:spTree>
    <p:extLst>
      <p:ext uri="{BB962C8B-B14F-4D97-AF65-F5344CB8AC3E}">
        <p14:creationId xmlns:p14="http://schemas.microsoft.com/office/powerpoint/2010/main" val="2406232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err="1" smtClean="0"/>
              <a:t>Guida</a:t>
            </a:r>
            <a:r>
              <a:rPr lang="en-US" b="1" u="sng" dirty="0" smtClean="0"/>
              <a:t> </a:t>
            </a:r>
            <a:r>
              <a:rPr lang="en-US" b="1" u="sng" dirty="0" err="1" smtClean="0"/>
              <a:t>docente</a:t>
            </a:r>
            <a:endParaRPr lang="en-US"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Presenta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classe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programma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della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lezione</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smtClean="0">
                <a:solidFill>
                  <a:schemeClr val="tx1"/>
                </a:solidFill>
                <a:effectLst/>
                <a:latin typeface="+mn-lt"/>
                <a:ea typeface="+mn-ea"/>
                <a:cs typeface="+mn-cs"/>
              </a:rPr>
              <a:t>Parte 1</a:t>
            </a:r>
            <a:r>
              <a:rPr lang="it-IT" sz="1200" kern="1200" dirty="0" smtClean="0">
                <a:solidFill>
                  <a:schemeClr val="tx1"/>
                </a:solidFill>
                <a:effectLst/>
                <a:latin typeface="+mn-lt"/>
                <a:ea typeface="+mn-ea"/>
                <a:cs typeface="+mn-cs"/>
              </a:rPr>
              <a:t>: Spiega agli studenti che la lezione inizia </a:t>
            </a:r>
            <a:r>
              <a:rPr lang="it-IT" b="0" dirty="0" smtClean="0"/>
              <a:t>con un</a:t>
            </a:r>
            <a:r>
              <a:rPr lang="it-IT" b="0" baseline="0" dirty="0" smtClean="0"/>
              <a:t> gioco</a:t>
            </a:r>
            <a:r>
              <a:rPr lang="it-IT" b="0" dirty="0" smtClean="0"/>
              <a:t> divertente chiamato </a:t>
            </a:r>
            <a:r>
              <a:rPr lang="it-IT" sz="1200" kern="1200" baseline="0" dirty="0" smtClean="0">
                <a:solidFill>
                  <a:schemeClr val="tx1"/>
                </a:solidFill>
                <a:effectLst/>
                <a:latin typeface="+mn-lt"/>
                <a:ea typeface="+mn-ea"/>
                <a:cs typeface="+mn-cs"/>
              </a:rPr>
              <a:t>‘</a:t>
            </a:r>
            <a:r>
              <a:rPr lang="it-IT" sz="1200" b="1" i="1" kern="1200" baseline="0" dirty="0" smtClean="0">
                <a:solidFill>
                  <a:schemeClr val="tx1"/>
                </a:solidFill>
                <a:effectLst/>
                <a:latin typeface="+mn-lt"/>
                <a:ea typeface="+mn-ea"/>
                <a:cs typeface="+mn-cs"/>
              </a:rPr>
              <a:t>Chi sono io</a:t>
            </a:r>
            <a:r>
              <a:rPr lang="it-IT" sz="1200" kern="1200" baseline="0" dirty="0" smtClean="0">
                <a:solidFill>
                  <a:schemeClr val="tx1"/>
                </a:solidFill>
                <a:effectLst/>
                <a:latin typeface="+mn-lt"/>
                <a:ea typeface="+mn-ea"/>
                <a:cs typeface="+mn-cs"/>
              </a:rPr>
              <a:t>?’</a:t>
            </a:r>
            <a:r>
              <a:rPr lang="it-IT"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smtClean="0">
                <a:solidFill>
                  <a:schemeClr val="tx1"/>
                </a:solidFill>
                <a:effectLst/>
                <a:latin typeface="+mn-lt"/>
                <a:ea typeface="+mn-ea"/>
                <a:cs typeface="+mn-cs"/>
              </a:rPr>
              <a:t>Parte 2</a:t>
            </a:r>
            <a:r>
              <a:rPr lang="it-IT" sz="1200" kern="1200" dirty="0" smtClean="0">
                <a:solidFill>
                  <a:schemeClr val="tx1"/>
                </a:solidFill>
                <a:effectLst/>
                <a:latin typeface="+mn-lt"/>
                <a:ea typeface="+mn-ea"/>
                <a:cs typeface="+mn-cs"/>
              </a:rPr>
              <a:t>: </a:t>
            </a:r>
            <a:r>
              <a:rPr lang="it-IT" b="0" dirty="0" smtClean="0"/>
              <a:t>Successivamente</a:t>
            </a:r>
            <a:r>
              <a:rPr lang="it-IT" b="0" baseline="0" dirty="0" smtClean="0"/>
              <a:t> </a:t>
            </a:r>
            <a:r>
              <a:rPr lang="it-IT" b="0" dirty="0" smtClean="0"/>
              <a:t>giocheranno</a:t>
            </a:r>
            <a:r>
              <a:rPr lang="it-IT" b="0" baseline="0" dirty="0" smtClean="0"/>
              <a:t> </a:t>
            </a:r>
            <a:r>
              <a:rPr lang="it-IT" sz="1200" kern="1200" dirty="0" smtClean="0">
                <a:solidFill>
                  <a:schemeClr val="tx1"/>
                </a:solidFill>
                <a:effectLst/>
                <a:latin typeface="+mn-lt"/>
                <a:ea typeface="+mn-ea"/>
                <a:cs typeface="+mn-cs"/>
              </a:rPr>
              <a:t>a</a:t>
            </a:r>
            <a:r>
              <a:rPr lang="it-IT" sz="1200" kern="1200" baseline="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Move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It</a:t>
            </a:r>
            <a:r>
              <a:rPr lang="it-IT" sz="1200" kern="1200" dirty="0" smtClean="0">
                <a:solidFill>
                  <a:schemeClr val="tx1"/>
                </a:solidFill>
                <a:effectLst/>
                <a:latin typeface="+mn-lt"/>
                <a:ea typeface="+mn-ea"/>
                <a:cs typeface="+mn-cs"/>
              </a:rPr>
              <a:t>,</a:t>
            </a:r>
            <a:r>
              <a:rPr lang="it-IT" sz="1200" kern="1200" baseline="0" dirty="0" smtClean="0">
                <a:solidFill>
                  <a:schemeClr val="tx1"/>
                </a:solidFill>
                <a:effectLst/>
                <a:latin typeface="+mn-lt"/>
                <a:ea typeface="+mn-ea"/>
                <a:cs typeface="+mn-cs"/>
              </a:rPr>
              <a:t> il gioco che gli permetterà, prima, di scoprire e poi praticare alcune strategie di </a:t>
            </a:r>
            <a:r>
              <a:rPr lang="it-IT" sz="1200" kern="1200" baseline="0" dirty="0" err="1" smtClean="0">
                <a:solidFill>
                  <a:schemeClr val="tx1"/>
                </a:solidFill>
                <a:effectLst/>
                <a:latin typeface="+mn-lt"/>
                <a:ea typeface="+mn-ea"/>
                <a:cs typeface="+mn-cs"/>
              </a:rPr>
              <a:t>problem</a:t>
            </a:r>
            <a:r>
              <a:rPr lang="it-IT" sz="1200" kern="1200" baseline="0" dirty="0" smtClean="0">
                <a:solidFill>
                  <a:schemeClr val="tx1"/>
                </a:solidFill>
                <a:effectLst/>
                <a:latin typeface="+mn-lt"/>
                <a:ea typeface="+mn-ea"/>
                <a:cs typeface="+mn-cs"/>
              </a:rPr>
              <a:t> </a:t>
            </a:r>
            <a:r>
              <a:rPr lang="it-IT" sz="1200" kern="1200" baseline="0" dirty="0" err="1" smtClean="0">
                <a:solidFill>
                  <a:schemeClr val="tx1"/>
                </a:solidFill>
                <a:effectLst/>
                <a:latin typeface="+mn-lt"/>
                <a:ea typeface="+mn-ea"/>
                <a:cs typeface="+mn-cs"/>
              </a:rPr>
              <a:t>solving</a:t>
            </a:r>
            <a:r>
              <a:rPr lang="it-IT"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smtClean="0">
                <a:solidFill>
                  <a:schemeClr val="tx1"/>
                </a:solidFill>
                <a:effectLst/>
                <a:latin typeface="+mn-lt"/>
                <a:ea typeface="+mn-ea"/>
                <a:cs typeface="+mn-cs"/>
              </a:rPr>
              <a:t>Parte 3</a:t>
            </a:r>
            <a:r>
              <a:rPr lang="it-IT" sz="1200" kern="1200" dirty="0" smtClean="0">
                <a:solidFill>
                  <a:schemeClr val="tx1"/>
                </a:solidFill>
                <a:effectLst/>
                <a:latin typeface="+mn-lt"/>
                <a:ea typeface="+mn-ea"/>
                <a:cs typeface="+mn-cs"/>
              </a:rPr>
              <a:t>: Nella terza parte della lezione,</a:t>
            </a:r>
            <a:r>
              <a:rPr lang="it-IT" sz="1200" kern="1200" baseline="0" dirty="0" smtClean="0">
                <a:solidFill>
                  <a:schemeClr val="tx1"/>
                </a:solidFill>
                <a:effectLst/>
                <a:latin typeface="+mn-lt"/>
                <a:ea typeface="+mn-ea"/>
                <a:cs typeface="+mn-cs"/>
              </a:rPr>
              <a:t> conosceranno una strategia di pensiero importante, Il</a:t>
            </a:r>
            <a:r>
              <a:rPr lang="it-IT" sz="1200" b="1" i="1" kern="1200" dirty="0" smtClean="0">
                <a:solidFill>
                  <a:schemeClr val="tx1"/>
                </a:solidFill>
                <a:effectLst/>
                <a:latin typeface="+mn-lt"/>
                <a:ea typeface="+mn-ea"/>
                <a:cs typeface="+mn-cs"/>
              </a:rPr>
              <a:t> Metodo del Detective</a:t>
            </a:r>
            <a:r>
              <a:rPr lang="it-IT" sz="1200" b="1" i="1" kern="1200" baseline="0" dirty="0" smtClean="0">
                <a:solidFill>
                  <a:schemeClr val="tx1"/>
                </a:solidFill>
                <a:effectLst/>
                <a:latin typeface="+mn-lt"/>
                <a:ea typeface="+mn-ea"/>
                <a:cs typeface="+mn-cs"/>
              </a:rPr>
              <a:t> </a:t>
            </a:r>
            <a:r>
              <a:rPr lang="it-IT" sz="1200" kern="1200" baseline="0" dirty="0" smtClean="0">
                <a:solidFill>
                  <a:schemeClr val="tx1"/>
                </a:solidFill>
                <a:effectLst/>
                <a:latin typeface="+mn-lt"/>
                <a:ea typeface="+mn-ea"/>
                <a:cs typeface="+mn-cs"/>
              </a:rPr>
              <a:t>che gli aiuterà a capire meglio come sviluppare un dialogo con </a:t>
            </a:r>
            <a:r>
              <a:rPr lang="it-IT" sz="1200" kern="1200" baseline="0" dirty="0" err="1" smtClean="0">
                <a:solidFill>
                  <a:schemeClr val="tx1"/>
                </a:solidFill>
                <a:effectLst/>
                <a:latin typeface="+mn-lt"/>
                <a:ea typeface="+mn-ea"/>
                <a:cs typeface="+mn-cs"/>
              </a:rPr>
              <a:t>s</a:t>
            </a:r>
            <a:r>
              <a:rPr lang="fr-FR" sz="1200" kern="1200" baseline="0" dirty="0" smtClean="0">
                <a:solidFill>
                  <a:schemeClr val="tx1"/>
                </a:solidFill>
                <a:effectLst/>
                <a:latin typeface="+mn-lt"/>
                <a:ea typeface="+mn-ea"/>
                <a:cs typeface="+mn-cs"/>
              </a:rPr>
              <a:t>é </a:t>
            </a:r>
            <a:r>
              <a:rPr lang="it-IT" sz="1200" kern="1200" baseline="0" dirty="0" smtClean="0">
                <a:solidFill>
                  <a:schemeClr val="tx1"/>
                </a:solidFill>
                <a:effectLst/>
                <a:latin typeface="+mn-lt"/>
                <a:ea typeface="+mn-ea"/>
                <a:cs typeface="+mn-cs"/>
              </a:rPr>
              <a:t>stessi, facendosi delle domande</a:t>
            </a:r>
            <a:r>
              <a:rPr lang="it-IT"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smtClean="0">
                <a:solidFill>
                  <a:schemeClr val="tx1"/>
                </a:solidFill>
                <a:effectLst/>
                <a:latin typeface="+mn-lt"/>
                <a:ea typeface="+mn-ea"/>
                <a:cs typeface="+mn-cs"/>
              </a:rPr>
              <a:t>Parte 4</a:t>
            </a:r>
            <a:r>
              <a:rPr lang="it-IT" sz="1200" kern="1200" dirty="0" smtClean="0">
                <a:solidFill>
                  <a:schemeClr val="tx1"/>
                </a:solidFill>
                <a:effectLst/>
                <a:latin typeface="+mn-lt"/>
                <a:ea typeface="+mn-ea"/>
                <a:cs typeface="+mn-cs"/>
              </a:rPr>
              <a:t>: Nell'ultima parte faremo un breve riassunto e presenteremo un nuovo esercizio divertente per casa in modo che possiamo continuare a praticare anche</a:t>
            </a:r>
            <a:r>
              <a:rPr lang="it-IT" sz="1200" kern="1200" baseline="0" dirty="0" smtClean="0">
                <a:solidFill>
                  <a:schemeClr val="tx1"/>
                </a:solidFill>
                <a:effectLst/>
                <a:latin typeface="+mn-lt"/>
                <a:ea typeface="+mn-ea"/>
                <a:cs typeface="+mn-cs"/>
              </a:rPr>
              <a:t> dopo la lezione</a:t>
            </a:r>
            <a:r>
              <a:rPr lang="it-IT" sz="1200" kern="1200" dirty="0" smtClean="0">
                <a:solidFill>
                  <a:schemeClr val="tx1"/>
                </a:solidFill>
                <a:effectLst/>
                <a:latin typeface="+mn-lt"/>
                <a:ea typeface="+mn-ea"/>
                <a:cs typeface="+mn-cs"/>
              </a:rPr>
              <a:t>.</a:t>
            </a:r>
            <a:endParaRPr lang="en-US" dirty="0"/>
          </a:p>
        </p:txBody>
      </p:sp>
      <p:sp>
        <p:nvSpPr>
          <p:cNvPr id="4" name="מציין מיקום של מספר שקופית 3"/>
          <p:cNvSpPr>
            <a:spLocks noGrp="1"/>
          </p:cNvSpPr>
          <p:nvPr>
            <p:ph type="sldNum" sz="quarter" idx="10"/>
          </p:nvPr>
        </p:nvSpPr>
        <p:spPr/>
        <p:txBody>
          <a:bodyPr/>
          <a:lstStyle/>
          <a:p>
            <a:fld id="{B572197C-167E-4029-97D6-565BBFCA49B9}" type="slidenum">
              <a:rPr lang="en-US" smtClean="0"/>
              <a:t>2</a:t>
            </a:fld>
            <a:endParaRPr lang="en-US"/>
          </a:p>
        </p:txBody>
      </p:sp>
    </p:spTree>
    <p:extLst>
      <p:ext uri="{BB962C8B-B14F-4D97-AF65-F5344CB8AC3E}">
        <p14:creationId xmlns:p14="http://schemas.microsoft.com/office/powerpoint/2010/main" val="163928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err="1" smtClean="0"/>
              <a:t>Guida</a:t>
            </a:r>
            <a:r>
              <a:rPr lang="en-US" b="1" u="sng" dirty="0" smtClean="0"/>
              <a:t> </a:t>
            </a:r>
            <a:r>
              <a:rPr lang="en-US" b="1" u="sng" dirty="0" err="1" smtClean="0"/>
              <a:t>docente</a:t>
            </a:r>
            <a:endParaRPr lang="en-US" b="1" u="sng" dirty="0" smtClean="0"/>
          </a:p>
          <a:p>
            <a:pPr marL="0" indent="0" algn="l" rtl="0">
              <a:buFont typeface="Arial" panose="020B0604020202020204" pitchFamily="34" charset="0"/>
              <a:buNone/>
            </a:pPr>
            <a:endParaRPr lang="it-IT" b="0" dirty="0" smtClean="0"/>
          </a:p>
          <a:p>
            <a:pPr marL="171450" indent="-171450" algn="l" rtl="0">
              <a:buFont typeface="Arial" panose="020B0604020202020204" pitchFamily="34" charset="0"/>
              <a:buChar char="•"/>
            </a:pPr>
            <a:r>
              <a:rPr lang="it-IT" b="0" dirty="0" smtClean="0"/>
              <a:t>Di’ alla classe che oggi capiranno meglio il</a:t>
            </a:r>
            <a:r>
              <a:rPr lang="it-IT" b="0" baseline="0" dirty="0" smtClean="0"/>
              <a:t> potere delle domande, </a:t>
            </a:r>
            <a:r>
              <a:rPr lang="it-IT" b="0" dirty="0" smtClean="0"/>
              <a:t>strumento importante di </a:t>
            </a:r>
            <a:r>
              <a:rPr lang="it-IT" b="0" dirty="0" err="1" smtClean="0"/>
              <a:t>Problem</a:t>
            </a:r>
            <a:r>
              <a:rPr lang="it-IT" b="0" dirty="0" smtClean="0"/>
              <a:t> </a:t>
            </a:r>
            <a:r>
              <a:rPr lang="it-IT" b="0" dirty="0" err="1" smtClean="0"/>
              <a:t>Solving</a:t>
            </a:r>
            <a:r>
              <a:rPr lang="it-IT" b="0" dirty="0" smtClean="0"/>
              <a:t>, a partire da questa attività.</a:t>
            </a:r>
          </a:p>
          <a:p>
            <a:pPr marL="171450" indent="-171450" algn="l" rtl="0">
              <a:buFont typeface="Arial" panose="020B0604020202020204" pitchFamily="34" charset="0"/>
              <a:buChar char="•"/>
            </a:pPr>
            <a:endParaRPr lang="it-IT" b="0" dirty="0" smtClean="0"/>
          </a:p>
          <a:p>
            <a:pPr marL="0" indent="0" algn="l" rtl="0">
              <a:buFont typeface="Arial" panose="020B0604020202020204" pitchFamily="34" charset="0"/>
              <a:buNone/>
            </a:pPr>
            <a:r>
              <a:rPr lang="it-IT" b="0" dirty="0" smtClean="0"/>
              <a:t>L'attività si chiama: </a:t>
            </a:r>
            <a:r>
              <a:rPr lang="it-IT" b="1" dirty="0" smtClean="0"/>
              <a:t>Chi</a:t>
            </a:r>
            <a:r>
              <a:rPr lang="it-IT" b="1" baseline="0" dirty="0" smtClean="0"/>
              <a:t> Sono Io</a:t>
            </a:r>
            <a:r>
              <a:rPr lang="it-IT" b="1" dirty="0" smtClean="0"/>
              <a:t>?</a:t>
            </a:r>
            <a:r>
              <a:rPr lang="it-IT" b="0" dirty="0" smtClean="0"/>
              <a:t>.</a:t>
            </a:r>
          </a:p>
          <a:p>
            <a:pPr marL="171450" indent="-171450" algn="l" rtl="0">
              <a:buFont typeface="Arial" panose="020B0604020202020204" pitchFamily="34" charset="0"/>
              <a:buChar char="•"/>
            </a:pPr>
            <a:r>
              <a:rPr lang="it-IT" b="1" dirty="0" smtClean="0"/>
              <a:t>Materiali necessari</a:t>
            </a:r>
            <a:r>
              <a:rPr lang="it-IT" b="0" dirty="0" smtClean="0"/>
              <a:t>: post-it o piccoli fogli di carta, penne.</a:t>
            </a:r>
          </a:p>
          <a:p>
            <a:pPr marL="171450" indent="-171450" algn="l" rtl="0">
              <a:buFont typeface="Arial" panose="020B0604020202020204" pitchFamily="34" charset="0"/>
              <a:buChar char="•"/>
            </a:pPr>
            <a:r>
              <a:rPr lang="it-IT" b="1" dirty="0" smtClean="0"/>
              <a:t>Impostazione</a:t>
            </a:r>
            <a:r>
              <a:rPr lang="it-IT" b="0" dirty="0" smtClean="0"/>
              <a:t>: chiedi agli studenti di formare un cerchio. Consegna un post-it e una penna a ciascun giocatore. Di’ ad ogni giocatore di scrivere il nome di una persona famosa / vegetale / oggetto nella stanza / professione sul post-it.</a:t>
            </a:r>
          </a:p>
          <a:p>
            <a:pPr marL="171450" indent="-171450" algn="l" rtl="0">
              <a:buFont typeface="Arial" panose="020B0604020202020204" pitchFamily="34" charset="0"/>
              <a:buChar char="•"/>
            </a:pPr>
            <a:endParaRPr lang="it-IT" b="0" dirty="0" smtClean="0"/>
          </a:p>
          <a:p>
            <a:pPr marL="0" indent="0" algn="l" rtl="0">
              <a:buFont typeface="Arial" panose="020B0604020202020204" pitchFamily="34" charset="0"/>
              <a:buNone/>
            </a:pPr>
            <a:r>
              <a:rPr lang="it-IT" b="1" dirty="0" smtClean="0"/>
              <a:t>Istruzioni:</a:t>
            </a:r>
          </a:p>
          <a:p>
            <a:pPr marL="171450" indent="-171450" algn="l" rtl="0">
              <a:buFont typeface="Arial" panose="020B0604020202020204" pitchFamily="34" charset="0"/>
              <a:buChar char="•"/>
            </a:pPr>
            <a:r>
              <a:rPr lang="it-IT" b="0" dirty="0" smtClean="0"/>
              <a:t>Chiedi a ciascun giocatore di attaccare una nota post-it su una persona vicina, con il testo visibile, ma senza farlo vedere alla persona sulla cui schiena lo attacca.</a:t>
            </a:r>
          </a:p>
          <a:p>
            <a:pPr marL="171450" indent="-171450" algn="l" rtl="0">
              <a:buFont typeface="Arial" panose="020B0604020202020204" pitchFamily="34" charset="0"/>
              <a:buChar char="•"/>
            </a:pPr>
            <a:r>
              <a:rPr lang="it-IT" b="0" dirty="0" smtClean="0"/>
              <a:t>Chiedi agli studenti di andare in giro per la stanza e di porre domande agli altri giocatori del tipo "si / no".</a:t>
            </a:r>
          </a:p>
          <a:p>
            <a:pPr marL="171450" indent="-171450" algn="l" rtl="0">
              <a:buFont typeface="Arial" panose="020B0604020202020204" pitchFamily="34" charset="0"/>
              <a:buChar char="•"/>
            </a:pPr>
            <a:r>
              <a:rPr lang="it-IT" b="0" dirty="0" smtClean="0"/>
              <a:t>l'obiettivo è che ogni giocatore indovini con successo l'identità della persona</a:t>
            </a:r>
            <a:r>
              <a:rPr lang="it-IT" b="0" baseline="0" dirty="0" smtClean="0"/>
              <a:t> / </a:t>
            </a:r>
            <a:r>
              <a:rPr lang="it-IT" b="0" dirty="0" smtClean="0"/>
              <a:t>oggetto scritta sulla propria schiena.</a:t>
            </a:r>
          </a:p>
          <a:p>
            <a:pPr marL="171450" indent="-171450" algn="l" rtl="0">
              <a:buFont typeface="Arial" panose="020B0604020202020204" pitchFamily="34" charset="0"/>
              <a:buChar char="•"/>
            </a:pPr>
            <a:r>
              <a:rPr lang="it-IT" b="0" dirty="0" smtClean="0"/>
              <a:t>Continua a giocare per 5-7 minuti- fino a quando diversi studenti hanno scoperto il nome sulla loro schiena.</a:t>
            </a:r>
            <a:endParaRPr lang="he-IL" b="1" dirty="0"/>
          </a:p>
          <a:p>
            <a:pPr algn="l" rtl="0"/>
            <a:endParaRPr lang="he-IL" dirty="0"/>
          </a:p>
          <a:p>
            <a:endParaRPr lang="en-US" dirty="0"/>
          </a:p>
        </p:txBody>
      </p:sp>
      <p:sp>
        <p:nvSpPr>
          <p:cNvPr id="4" name="מציין מיקום של מספר שקופית 3"/>
          <p:cNvSpPr>
            <a:spLocks noGrp="1"/>
          </p:cNvSpPr>
          <p:nvPr>
            <p:ph type="sldNum" sz="quarter" idx="10"/>
          </p:nvPr>
        </p:nvSpPr>
        <p:spPr/>
        <p:txBody>
          <a:bodyPr/>
          <a:lstStyle/>
          <a:p>
            <a:fld id="{B572197C-167E-4029-97D6-565BBFCA49B9}" type="slidenum">
              <a:rPr lang="en-US" smtClean="0"/>
              <a:t>3</a:t>
            </a:fld>
            <a:endParaRPr lang="en-US"/>
          </a:p>
        </p:txBody>
      </p:sp>
    </p:spTree>
    <p:extLst>
      <p:ext uri="{BB962C8B-B14F-4D97-AF65-F5344CB8AC3E}">
        <p14:creationId xmlns:p14="http://schemas.microsoft.com/office/powerpoint/2010/main" val="1279294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err="1" smtClean="0"/>
              <a:t>Guida</a:t>
            </a:r>
            <a:r>
              <a:rPr lang="en-US" b="1" u="sng" dirty="0" smtClean="0"/>
              <a:t> </a:t>
            </a:r>
            <a:r>
              <a:rPr lang="en-US" b="1" u="sng" dirty="0" err="1" smtClean="0"/>
              <a:t>docente</a:t>
            </a:r>
            <a:endParaRPr lang="en-US" b="1" u="sng" dirty="0" smtClean="0"/>
          </a:p>
          <a:p>
            <a:pPr marL="0" indent="0" algn="l" rtl="0">
              <a:buFontTx/>
              <a:buNone/>
            </a:pPr>
            <a:endParaRPr lang="en-US" b="1" baseline="0" dirty="0" smtClean="0"/>
          </a:p>
          <a:p>
            <a:pPr marL="171450" indent="-171450" algn="l" rtl="0">
              <a:buFont typeface="Arial"/>
              <a:buChar char="•"/>
            </a:pPr>
            <a:r>
              <a:rPr lang="it-IT" b="0" baseline="0" dirty="0" smtClean="0"/>
              <a:t>Invita gli studenti a fare una riflessione sull’attività appena svolta ponendogli alcune domande di mediazione:</a:t>
            </a:r>
          </a:p>
          <a:p>
            <a:pPr marL="628650" lvl="1" indent="-171450" algn="l" rtl="0">
              <a:buFont typeface="Wingdings" charset="2"/>
              <a:buChar char="Ø"/>
            </a:pPr>
            <a:r>
              <a:rPr lang="it-IT" b="0" baseline="0" dirty="0" smtClean="0"/>
              <a:t>Cosa ti ha aiutato a capire cosa è stato scritto sulla tua schiena?</a:t>
            </a:r>
          </a:p>
          <a:p>
            <a:pPr marL="628650" lvl="1" indent="-171450" algn="l" rtl="0">
              <a:buFont typeface="Wingdings" charset="2"/>
              <a:buChar char="Ø"/>
            </a:pPr>
            <a:r>
              <a:rPr lang="it-IT" b="0" baseline="0" dirty="0" smtClean="0"/>
              <a:t>Che tipo di domande hai chiesto?</a:t>
            </a:r>
          </a:p>
          <a:p>
            <a:pPr marL="628650" lvl="1" indent="-171450" algn="l" rtl="0">
              <a:buFont typeface="Wingdings" charset="2"/>
              <a:buChar char="Ø"/>
            </a:pPr>
            <a:r>
              <a:rPr lang="it-IT" b="0" baseline="0" dirty="0" smtClean="0"/>
              <a:t>C'era un certo ordine secondo il quale ha fatto le tue domande?</a:t>
            </a:r>
          </a:p>
          <a:p>
            <a:pPr marL="0" indent="0" algn="l" rtl="0">
              <a:buFont typeface="Arial" panose="020B0604020202020204" pitchFamily="34" charset="0"/>
              <a:buNone/>
            </a:pPr>
            <a:endParaRPr lang="it-IT" b="0" baseline="0" dirty="0" err="1" smtClean="0"/>
          </a:p>
          <a:p>
            <a:pPr marL="0" indent="0" algn="l" rtl="0">
              <a:buFont typeface="Arial" panose="020B0604020202020204" pitchFamily="34" charset="0"/>
              <a:buNone/>
            </a:pPr>
            <a:r>
              <a:rPr lang="it-IT" b="1" baseline="0" dirty="0" smtClean="0"/>
              <a:t>L'obiettivo principale è evidenziare la necessità di essere molto organizzati e precisi nel </a:t>
            </a:r>
            <a:r>
              <a:rPr lang="it-IT" b="1" u="sng" baseline="0" dirty="0" smtClean="0"/>
              <a:t>porre domande </a:t>
            </a:r>
            <a:r>
              <a:rPr lang="it-IT" b="1" baseline="0" dirty="0" smtClean="0"/>
              <a:t>altrimenti la soluzione potrebbe richiedere molto tempo.</a:t>
            </a:r>
          </a:p>
          <a:p>
            <a:pPr marL="0" indent="0" algn="l" rtl="0">
              <a:buFont typeface="Arial" panose="020B0604020202020204" pitchFamily="34" charset="0"/>
              <a:buNone/>
            </a:pPr>
            <a:endParaRPr lang="it-IT" b="0" baseline="0" dirty="0" smtClean="0"/>
          </a:p>
          <a:p>
            <a:pPr marL="0" indent="0" algn="l" rtl="0">
              <a:buFont typeface="Arial" panose="020B0604020202020204" pitchFamily="34" charset="0"/>
              <a:buNone/>
            </a:pPr>
            <a:r>
              <a:rPr lang="it-IT" b="0" baseline="0" dirty="0" smtClean="0"/>
              <a:t>&lt;&lt; Discutere del processo di risoluzione della sfida alla fine di esso, è un modo eccellente per sviluppare la capacità degli studenti di verbalizzare e riflettere sulle loro esperienze, elaborarle e creare nuove intuizioni. Alla fine di ogni attività, parla del processo e chiedi agli studenti di valutare l'esperienza e la soluzione trovata.&gt;&gt;</a:t>
            </a:r>
          </a:p>
          <a:p>
            <a:pPr marL="0" indent="0" algn="l" rtl="0">
              <a:buFont typeface="Arial" panose="020B0604020202020204" pitchFamily="34" charset="0"/>
              <a:buNone/>
            </a:pPr>
            <a:r>
              <a:rPr lang="en-US" dirty="0" smtClean="0"/>
              <a:t>______________________</a:t>
            </a:r>
            <a:endParaRPr lang="en-US" dirty="0"/>
          </a:p>
          <a:p>
            <a:pPr marL="0" indent="0" algn="l" rtl="0">
              <a:buNone/>
            </a:pPr>
            <a:endParaRPr lang="he-IL" dirty="0"/>
          </a:p>
        </p:txBody>
      </p:sp>
      <p:sp>
        <p:nvSpPr>
          <p:cNvPr id="4" name="Slide Number Placeholder 3"/>
          <p:cNvSpPr>
            <a:spLocks noGrp="1"/>
          </p:cNvSpPr>
          <p:nvPr>
            <p:ph type="sldNum" sz="quarter" idx="10"/>
          </p:nvPr>
        </p:nvSpPr>
        <p:spPr/>
        <p:txBody>
          <a:bodyPr/>
          <a:lstStyle/>
          <a:p>
            <a:fld id="{EEE4D570-265A-4535-85E5-415DE75C0CA3}" type="slidenum">
              <a:rPr lang="he-IL" smtClean="0"/>
              <a:t>4</a:t>
            </a:fld>
            <a:endParaRPr lang="he-IL"/>
          </a:p>
        </p:txBody>
      </p:sp>
    </p:spTree>
    <p:extLst>
      <p:ext uri="{BB962C8B-B14F-4D97-AF65-F5344CB8AC3E}">
        <p14:creationId xmlns:p14="http://schemas.microsoft.com/office/powerpoint/2010/main" val="333753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err="1" smtClean="0"/>
              <a:t>Guida</a:t>
            </a:r>
            <a:r>
              <a:rPr lang="en-US" b="1" u="sng" dirty="0" smtClean="0"/>
              <a:t> </a:t>
            </a:r>
            <a:r>
              <a:rPr lang="en-US" b="1" u="sng" dirty="0" err="1" smtClean="0"/>
              <a:t>docente</a:t>
            </a:r>
            <a:endParaRPr lang="en-US" b="1" u="sng" dirty="0" smtClean="0"/>
          </a:p>
          <a:p>
            <a:pPr marL="171450" indent="-171450" algn="l" rtl="0">
              <a:buFont typeface="Arial" panose="020B0604020202020204" pitchFamily="34" charset="0"/>
              <a:buChar char="•"/>
            </a:pPr>
            <a:endParaRPr lang="it-IT" dirty="0" smtClean="0"/>
          </a:p>
          <a:p>
            <a:pPr marL="171450" indent="-171450" algn="l" rtl="0">
              <a:buFont typeface="Arial" panose="020B0604020202020204" pitchFamily="34" charset="0"/>
              <a:buChar char="•"/>
            </a:pPr>
            <a:r>
              <a:rPr lang="it-IT" dirty="0" smtClean="0"/>
              <a:t>Spiega agli studenti che ora</a:t>
            </a:r>
            <a:r>
              <a:rPr lang="it-IT" baseline="0" dirty="0" smtClean="0"/>
              <a:t> attraverso un gioco interessante e divertente continueranno a praticare la tecnica di </a:t>
            </a:r>
            <a:r>
              <a:rPr lang="it-IT" b="1" u="sng" baseline="0" dirty="0" smtClean="0"/>
              <a:t>‘porsi delle domande’</a:t>
            </a:r>
            <a:r>
              <a:rPr lang="it-IT" baseline="0" dirty="0" smtClean="0"/>
              <a:t> una delle strategie importanti</a:t>
            </a:r>
            <a:r>
              <a:rPr lang="it-IT" dirty="0" smtClean="0"/>
              <a:t> per raccogliere informazioni sul problema,</a:t>
            </a:r>
            <a:r>
              <a:rPr lang="it-IT" baseline="0" dirty="0" smtClean="0"/>
              <a:t> sui ostacoli posti</a:t>
            </a:r>
            <a:r>
              <a:rPr lang="it-IT" dirty="0" smtClean="0"/>
              <a:t>.</a:t>
            </a:r>
          </a:p>
          <a:p>
            <a:pPr marL="171450" indent="-171450" algn="l" rtl="0">
              <a:buFont typeface="Arial" panose="020B0604020202020204" pitchFamily="34" charset="0"/>
              <a:buChar char="•"/>
            </a:pPr>
            <a:endParaRPr lang="it-IT" dirty="0" smtClean="0"/>
          </a:p>
          <a:p>
            <a:pPr marL="171450" indent="-171450" algn="l" rtl="0">
              <a:buFont typeface="Arial" panose="020B0604020202020204" pitchFamily="34" charset="0"/>
              <a:buChar char="•"/>
            </a:pPr>
            <a:r>
              <a:rPr lang="it-IT" dirty="0" smtClean="0"/>
              <a:t>Invita ora</a:t>
            </a:r>
            <a:r>
              <a:rPr lang="it-IT" baseline="0" dirty="0" smtClean="0"/>
              <a:t> </a:t>
            </a:r>
            <a:r>
              <a:rPr lang="it-IT" dirty="0" smtClean="0"/>
              <a:t>gli studenti a scegliere l'allenamento </a:t>
            </a:r>
            <a:r>
              <a:rPr lang="it-IT" dirty="0" err="1" smtClean="0"/>
              <a:t>Move</a:t>
            </a:r>
            <a:r>
              <a:rPr lang="it-IT" dirty="0" smtClean="0"/>
              <a:t> </a:t>
            </a:r>
            <a:r>
              <a:rPr lang="it-IT" dirty="0" err="1" smtClean="0"/>
              <a:t>it</a:t>
            </a:r>
            <a:r>
              <a:rPr lang="it-IT" dirty="0" smtClean="0"/>
              <a:t>.</a:t>
            </a:r>
            <a:br>
              <a:rPr lang="it-IT" dirty="0" smtClean="0"/>
            </a:br>
            <a:endParaRPr lang="it-IT" dirty="0" smtClean="0"/>
          </a:p>
          <a:p>
            <a:pPr marL="171450" indent="-171450" algn="l" rtl="0">
              <a:buFont typeface="Arial" panose="020B0604020202020204" pitchFamily="34" charset="0"/>
              <a:buChar char="•"/>
            </a:pPr>
            <a:r>
              <a:rPr lang="it-IT" dirty="0" smtClean="0"/>
              <a:t>Ricordagli che ogni gioco inizia con un breve tutorial che spiega come giocare il gioco. Mostra agli studenti che possono tornare a questo tutorial in qualsiasi momento utilizzando l'icona ‘</a:t>
            </a:r>
            <a:r>
              <a:rPr lang="it-IT" b="1" dirty="0" smtClean="0"/>
              <a:t>Mappa</a:t>
            </a:r>
            <a:r>
              <a:rPr lang="it-IT" b="1" baseline="0" dirty="0" smtClean="0"/>
              <a:t> delle sfide’</a:t>
            </a:r>
            <a:r>
              <a:rPr lang="it-IT" b="0" baseline="0" dirty="0" smtClean="0"/>
              <a:t> </a:t>
            </a:r>
            <a:r>
              <a:rPr lang="it-IT" dirty="0" smtClean="0"/>
              <a:t>situata nella barra nera superiore.</a:t>
            </a:r>
          </a:p>
          <a:p>
            <a:pPr marL="171450" indent="-171450" algn="l" rtl="0">
              <a:buFont typeface="Arial" panose="020B0604020202020204" pitchFamily="34" charset="0"/>
              <a:buChar char="•"/>
            </a:pPr>
            <a:endParaRPr lang="it-IT" dirty="0" smtClean="0"/>
          </a:p>
          <a:p>
            <a:pPr marL="171450" indent="-171450" algn="l" rtl="0">
              <a:buFont typeface="Arial" panose="020B0604020202020204" pitchFamily="34" charset="0"/>
              <a:buChar char="•"/>
            </a:pPr>
            <a:r>
              <a:rPr lang="it-IT" dirty="0" smtClean="0"/>
              <a:t>Chiedi agli studenti di mettersi in coppia, spiega che useremo la modalità a coppie e che saranno in grado di cambiare partner di gioco tra una lezione e l'altra. In alternativa, gli studenti possono giocare anche individualmente sui</a:t>
            </a:r>
            <a:r>
              <a:rPr lang="it-IT" baseline="0" dirty="0" smtClean="0"/>
              <a:t> loro dispositivi.</a:t>
            </a:r>
            <a:br>
              <a:rPr lang="it-IT" baseline="0" dirty="0" smtClean="0"/>
            </a:br>
            <a:endParaRPr lang="it-IT" dirty="0" smtClean="0"/>
          </a:p>
          <a:p>
            <a:pPr marL="171450" indent="-171450" algn="l" rtl="0">
              <a:buFont typeface="Arial" panose="020B0604020202020204" pitchFamily="34" charset="0"/>
              <a:buChar char="•"/>
            </a:pPr>
            <a:r>
              <a:rPr lang="it-IT" dirty="0" smtClean="0"/>
              <a:t>Attendere circa 5 minuti per la partenza del sistema.</a:t>
            </a:r>
          </a:p>
          <a:p>
            <a:pPr marL="171450" indent="-171450" algn="l" rtl="0">
              <a:buFont typeface="Arial" panose="020B0604020202020204" pitchFamily="34" charset="0"/>
              <a:buChar char="•"/>
            </a:pPr>
            <a:endParaRPr lang="it-IT" dirty="0" smtClean="0"/>
          </a:p>
          <a:p>
            <a:pPr marL="0" indent="0" algn="l" rtl="0">
              <a:buFont typeface="Arial" panose="020B0604020202020204" pitchFamily="34" charset="0"/>
              <a:buNone/>
            </a:pPr>
            <a:r>
              <a:rPr lang="it-IT" b="1" dirty="0" smtClean="0"/>
              <a:t>&lt;&lt; Durante l'allenamento &gt;&gt;</a:t>
            </a:r>
          </a:p>
          <a:p>
            <a:pPr marL="0" indent="0" algn="l" rtl="0">
              <a:buFont typeface="Arial" panose="020B0604020202020204" pitchFamily="34" charset="0"/>
              <a:buNone/>
            </a:pPr>
            <a:endParaRPr lang="it-IT" dirty="0" smtClean="0"/>
          </a:p>
          <a:p>
            <a:pPr marL="171450" indent="-171450" algn="l" rtl="0">
              <a:buFont typeface="Wingdings" charset="2"/>
              <a:buChar char="Ø"/>
            </a:pPr>
            <a:r>
              <a:rPr lang="it-IT" dirty="0" smtClean="0"/>
              <a:t>Passa tra gli studenti e aiuta quelli che ne hanno bisogno.</a:t>
            </a:r>
          </a:p>
          <a:p>
            <a:pPr marL="171450" indent="-171450" algn="l" rtl="0">
              <a:buFont typeface="Wingdings" charset="2"/>
              <a:buChar char="Ø"/>
            </a:pPr>
            <a:r>
              <a:rPr lang="it-IT" dirty="0" smtClean="0"/>
              <a:t>Enfatizza l'importanza della lettura delle schermate di transizione.</a:t>
            </a:r>
          </a:p>
          <a:p>
            <a:pPr marL="171450" indent="-171450" algn="l" rtl="0">
              <a:buFont typeface="Wingdings" charset="2"/>
              <a:buChar char="Ø"/>
            </a:pPr>
            <a:r>
              <a:rPr lang="it-IT" dirty="0" smtClean="0"/>
              <a:t>Attira l'attenzione degli studenti sulla mappa dell'allenamento</a:t>
            </a:r>
            <a:r>
              <a:rPr lang="it-IT" baseline="0" dirty="0" smtClean="0"/>
              <a:t> </a:t>
            </a:r>
            <a:r>
              <a:rPr lang="it-IT" dirty="0" smtClean="0"/>
              <a:t>e le stelle che ricevono alla fine di ogni partita / sfida.</a:t>
            </a:r>
            <a:br>
              <a:rPr lang="it-IT" dirty="0" smtClean="0"/>
            </a:br>
            <a:endParaRPr lang="it-IT" b="1" i="1" dirty="0" smtClean="0"/>
          </a:p>
          <a:p>
            <a:pPr marL="0" indent="0" algn="l" rtl="0">
              <a:buFont typeface="Arial"/>
              <a:buNone/>
            </a:pPr>
            <a:r>
              <a:rPr lang="it-IT" b="1" i="1" dirty="0" smtClean="0"/>
              <a:t>Domande sul gioco:</a:t>
            </a:r>
          </a:p>
          <a:p>
            <a:pPr marL="171450" indent="-171450" algn="l" rtl="0">
              <a:buFont typeface="Wingdings" charset="2"/>
              <a:buChar char="Ø"/>
            </a:pPr>
            <a:r>
              <a:rPr lang="it-IT" dirty="0" smtClean="0"/>
              <a:t>Dov'è l'uscita? È giusto nel mezzo del tabellone?</a:t>
            </a:r>
          </a:p>
          <a:p>
            <a:pPr marL="171450" indent="-171450" algn="l" rtl="0">
              <a:buFont typeface="Wingdings" charset="2"/>
              <a:buChar char="Ø"/>
            </a:pPr>
            <a:r>
              <a:rPr lang="it-IT" dirty="0" smtClean="0"/>
              <a:t>Quante righe ci sono sotto l'uscita? </a:t>
            </a:r>
          </a:p>
          <a:p>
            <a:pPr marL="171450" indent="-171450" algn="l" rtl="0">
              <a:buFont typeface="Wingdings" charset="2"/>
              <a:buChar char="Ø"/>
            </a:pPr>
            <a:r>
              <a:rPr lang="it-IT" dirty="0" smtClean="0"/>
              <a:t>Il traslocatore può muoversi su e giù? Che tipo di mobili possono spostarsi sia verso l'alto che verso il basso. E ai lati?</a:t>
            </a:r>
          </a:p>
          <a:p>
            <a:pPr marL="171450" indent="-171450" algn="l" rtl="0">
              <a:buFont typeface="Arial" panose="020B0604020202020204" pitchFamily="34" charset="0"/>
              <a:buChar char="•"/>
            </a:pPr>
            <a:endParaRPr lang="it-IT" dirty="0" smtClean="0"/>
          </a:p>
          <a:p>
            <a:pPr marL="171450" indent="-171450" algn="l" rtl="0">
              <a:buFont typeface="Arial" panose="020B0604020202020204" pitchFamily="34" charset="0"/>
              <a:buChar char="•"/>
            </a:pPr>
            <a:r>
              <a:rPr lang="it-IT" b="1" i="1" dirty="0" smtClean="0"/>
              <a:t>&lt;&lt; Dopo 15 minuti &gt;&gt;</a:t>
            </a:r>
          </a:p>
          <a:p>
            <a:pPr marL="171450" indent="-171450" algn="l" rtl="0">
              <a:buFont typeface="Arial" panose="020B0604020202020204" pitchFamily="34" charset="0"/>
              <a:buChar char="•"/>
            </a:pPr>
            <a:endParaRPr lang="it-IT" dirty="0" smtClean="0"/>
          </a:p>
          <a:p>
            <a:pPr marL="171450" indent="-171450" algn="l" rtl="0">
              <a:buFont typeface="Arial" panose="020B0604020202020204" pitchFamily="34" charset="0"/>
              <a:buChar char="•"/>
            </a:pPr>
            <a:r>
              <a:rPr lang="it-IT" dirty="0" smtClean="0"/>
              <a:t>Chiedi agli studenti di </a:t>
            </a:r>
            <a:r>
              <a:rPr lang="it-IT" b="1" dirty="0" smtClean="0"/>
              <a:t>disconnettersi</a:t>
            </a:r>
            <a:r>
              <a:rPr lang="it-IT" dirty="0" smtClean="0"/>
              <a:t> e chiudere l'applicazione.</a:t>
            </a:r>
          </a:p>
          <a:p>
            <a:pPr marL="171450" indent="-171450" algn="l" rtl="0">
              <a:buFont typeface="Arial" panose="020B0604020202020204" pitchFamily="34" charset="0"/>
              <a:buChar char="•"/>
            </a:pPr>
            <a:r>
              <a:rPr lang="it-IT" dirty="0" smtClean="0"/>
              <a:t>Se non l’hanno fatto ancora,</a:t>
            </a:r>
            <a:r>
              <a:rPr lang="it-IT" baseline="0" dirty="0" smtClean="0"/>
              <a:t> ricorda loro</a:t>
            </a:r>
            <a:r>
              <a:rPr lang="it-IT" dirty="0" smtClean="0"/>
              <a:t> di scriversi</a:t>
            </a:r>
            <a:r>
              <a:rPr lang="it-IT" baseline="0" dirty="0" smtClean="0"/>
              <a:t> </a:t>
            </a:r>
            <a:r>
              <a:rPr lang="it-IT" dirty="0" smtClean="0"/>
              <a:t>il nome utente e la password, in modo che siano disponibili per la lezione successiva e per esercitarsi a casa.</a:t>
            </a:r>
          </a:p>
          <a:p>
            <a:pPr marL="171450" indent="-171450" algn="l" rtl="0">
              <a:buFont typeface="Arial" panose="020B0604020202020204" pitchFamily="34" charset="0"/>
              <a:buChar char="•"/>
            </a:pPr>
            <a:r>
              <a:rPr lang="it-IT" dirty="0" smtClean="0"/>
              <a:t>Di’ loro che avranno più tempo per continuare l'allenamento nella prossima</a:t>
            </a:r>
            <a:r>
              <a:rPr lang="it-IT" baseline="0" dirty="0" smtClean="0"/>
              <a:t> lezione e anche a casa</a:t>
            </a:r>
            <a:r>
              <a:rPr lang="it-IT" dirty="0" smtClean="0"/>
              <a:t>.</a:t>
            </a:r>
          </a:p>
          <a:p>
            <a:pPr marL="0" indent="0" algn="l" rtl="0">
              <a:buFont typeface="Arial" panose="020B0604020202020204" pitchFamily="34" charset="0"/>
              <a:buNone/>
            </a:pPr>
            <a:r>
              <a:rPr lang="en-US" sz="1200" kern="1200" dirty="0" smtClean="0">
                <a:solidFill>
                  <a:schemeClr val="tx1"/>
                </a:solidFill>
                <a:effectLst/>
                <a:latin typeface="+mn-lt"/>
                <a:ea typeface="+mn-ea"/>
                <a:cs typeface="+mn-cs"/>
              </a:rPr>
              <a:t>__________________________</a:t>
            </a:r>
          </a:p>
          <a:p>
            <a:pPr marL="171450" indent="-171450" algn="l" rtl="0">
              <a:buFont typeface="Arial" panose="020B0604020202020204" pitchFamily="34" charset="0"/>
              <a:buChar char="•"/>
            </a:pPr>
            <a:endParaRPr lang="en-US" baseline="0" dirty="0"/>
          </a:p>
          <a:p>
            <a:pPr marL="171450" indent="-171450" algn="l" rtl="0">
              <a:buFont typeface="Arial" panose="020B0604020202020204" pitchFamily="34" charset="0"/>
              <a:buChar char="•"/>
            </a:pPr>
            <a:endParaRPr lang="en-US" baseline="0" dirty="0"/>
          </a:p>
        </p:txBody>
      </p:sp>
      <p:sp>
        <p:nvSpPr>
          <p:cNvPr id="4" name="מציין מיקום של מספר שקופית 3"/>
          <p:cNvSpPr>
            <a:spLocks noGrp="1"/>
          </p:cNvSpPr>
          <p:nvPr>
            <p:ph type="sldNum" sz="quarter" idx="10"/>
          </p:nvPr>
        </p:nvSpPr>
        <p:spPr/>
        <p:txBody>
          <a:bodyPr/>
          <a:lstStyle/>
          <a:p>
            <a:fld id="{A8161794-B1A4-4857-8C4F-F92A4003756D}" type="slidenum">
              <a:rPr lang="en-US" smtClean="0"/>
              <a:t>5</a:t>
            </a:fld>
            <a:endParaRPr lang="en-US"/>
          </a:p>
        </p:txBody>
      </p:sp>
    </p:spTree>
    <p:extLst>
      <p:ext uri="{BB962C8B-B14F-4D97-AF65-F5344CB8AC3E}">
        <p14:creationId xmlns:p14="http://schemas.microsoft.com/office/powerpoint/2010/main" val="54498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err="1" smtClean="0"/>
              <a:t>Guida</a:t>
            </a:r>
            <a:r>
              <a:rPr lang="en-US" b="1" u="sng" dirty="0" smtClean="0"/>
              <a:t> </a:t>
            </a:r>
            <a:r>
              <a:rPr lang="en-US" b="1" u="sng" dirty="0" err="1" smtClean="0"/>
              <a:t>docente</a:t>
            </a:r>
            <a:endParaRPr lang="en-US" b="1" u="sng" dirty="0" smtClean="0"/>
          </a:p>
          <a:p>
            <a:pPr algn="l" rtl="0"/>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dirty="0" smtClean="0">
                <a:solidFill>
                  <a:schemeClr val="tx1"/>
                </a:solidFill>
                <a:effectLst/>
                <a:latin typeface="+mn-lt"/>
                <a:ea typeface="+mn-ea"/>
                <a:cs typeface="+mn-cs"/>
              </a:rPr>
              <a:t>Raccogli le esperienze degli studenti dall'allenamento e dal sistema.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1200" dirty="0" smtClean="0">
                <a:solidFill>
                  <a:schemeClr val="tx1"/>
                </a:solidFill>
                <a:effectLst/>
                <a:latin typeface="+mn-lt"/>
                <a:ea typeface="+mn-ea"/>
                <a:cs typeface="+mn-cs"/>
              </a:rPr>
              <a:t>Puoi utilizzare le seguenti domande di mediazione:</a:t>
            </a:r>
          </a:p>
          <a:p>
            <a:pPr marL="628650" marR="0" lvl="1" indent="-171450" algn="l" defTabSz="914400" rtl="0" eaLnBrk="1" fontAlgn="auto" latinLnBrk="0" hangingPunct="1">
              <a:lnSpc>
                <a:spcPct val="100000"/>
              </a:lnSpc>
              <a:spcBef>
                <a:spcPts val="0"/>
              </a:spcBef>
              <a:spcAft>
                <a:spcPts val="0"/>
              </a:spcAft>
              <a:buClrTx/>
              <a:buSzTx/>
              <a:buFont typeface="Wingdings" charset="2"/>
              <a:buChar char="Ø"/>
              <a:tabLst/>
              <a:defRPr/>
            </a:pPr>
            <a:r>
              <a:rPr lang="it-IT" sz="1200" kern="1200" dirty="0" smtClean="0">
                <a:solidFill>
                  <a:schemeClr val="tx1"/>
                </a:solidFill>
                <a:effectLst/>
                <a:latin typeface="+mn-lt"/>
                <a:ea typeface="+mn-ea"/>
                <a:cs typeface="+mn-cs"/>
              </a:rPr>
              <a:t>Ti è piaciuto il gioco? Cosa ti è piaciuto?</a:t>
            </a:r>
          </a:p>
          <a:p>
            <a:pPr marL="628650" marR="0" lvl="1" indent="-171450" algn="l" defTabSz="914400" rtl="0" eaLnBrk="1" fontAlgn="auto" latinLnBrk="0" hangingPunct="1">
              <a:lnSpc>
                <a:spcPct val="100000"/>
              </a:lnSpc>
              <a:spcBef>
                <a:spcPts val="0"/>
              </a:spcBef>
              <a:spcAft>
                <a:spcPts val="0"/>
              </a:spcAft>
              <a:buClrTx/>
              <a:buSzTx/>
              <a:buFont typeface="Wingdings" charset="2"/>
              <a:buChar char="Ø"/>
              <a:tabLst/>
              <a:defRPr/>
            </a:pPr>
            <a:r>
              <a:rPr lang="it-IT" sz="1200" kern="1200" dirty="0" smtClean="0">
                <a:solidFill>
                  <a:schemeClr val="tx1"/>
                </a:solidFill>
                <a:effectLst/>
                <a:latin typeface="+mn-lt"/>
                <a:ea typeface="+mn-ea"/>
                <a:cs typeface="+mn-cs"/>
              </a:rPr>
              <a:t>Quanto è stato difficile risolvere le sfide del gioco?</a:t>
            </a:r>
          </a:p>
          <a:p>
            <a:pPr marL="628650" marR="0" lvl="1" indent="-171450" algn="l" defTabSz="914400" rtl="0" eaLnBrk="1" fontAlgn="auto" latinLnBrk="0" hangingPunct="1">
              <a:lnSpc>
                <a:spcPct val="100000"/>
              </a:lnSpc>
              <a:spcBef>
                <a:spcPts val="0"/>
              </a:spcBef>
              <a:spcAft>
                <a:spcPts val="0"/>
              </a:spcAft>
              <a:buClrTx/>
              <a:buSzTx/>
              <a:buFont typeface="Wingdings" charset="2"/>
              <a:buChar char="Ø"/>
              <a:tabLst/>
              <a:defRPr/>
            </a:pPr>
            <a:r>
              <a:rPr lang="it-IT" sz="1200" kern="1200" dirty="0" smtClean="0">
                <a:solidFill>
                  <a:schemeClr val="tx1"/>
                </a:solidFill>
                <a:effectLst/>
                <a:latin typeface="+mn-lt"/>
                <a:ea typeface="+mn-ea"/>
                <a:cs typeface="+mn-cs"/>
              </a:rPr>
              <a:t>Come le hai risolte? Cosa ti ha aiutato?</a:t>
            </a:r>
          </a:p>
          <a:p>
            <a:pPr marL="628650" marR="0" lvl="1" indent="-171450" algn="l" defTabSz="914400" rtl="0" eaLnBrk="1" fontAlgn="auto" latinLnBrk="0" hangingPunct="1">
              <a:lnSpc>
                <a:spcPct val="100000"/>
              </a:lnSpc>
              <a:spcBef>
                <a:spcPts val="0"/>
              </a:spcBef>
              <a:spcAft>
                <a:spcPts val="0"/>
              </a:spcAft>
              <a:buClrTx/>
              <a:buSzTx/>
              <a:buFont typeface="Wingdings" charset="2"/>
              <a:buChar char="Ø"/>
              <a:tabLst/>
              <a:defRPr/>
            </a:pPr>
            <a:r>
              <a:rPr lang="it-IT" sz="1200" kern="1200" dirty="0" smtClean="0">
                <a:solidFill>
                  <a:schemeClr val="tx1"/>
                </a:solidFill>
                <a:effectLst/>
                <a:latin typeface="+mn-lt"/>
                <a:ea typeface="+mn-ea"/>
                <a:cs typeface="+mn-cs"/>
              </a:rPr>
              <a:t>Dove hai iniziato?</a:t>
            </a:r>
          </a:p>
          <a:p>
            <a:pPr marL="628650" marR="0" lvl="1" indent="-171450" algn="l" defTabSz="914400" rtl="0" eaLnBrk="1" fontAlgn="auto" latinLnBrk="0" hangingPunct="1">
              <a:lnSpc>
                <a:spcPct val="100000"/>
              </a:lnSpc>
              <a:spcBef>
                <a:spcPts val="0"/>
              </a:spcBef>
              <a:spcAft>
                <a:spcPts val="0"/>
              </a:spcAft>
              <a:buClrTx/>
              <a:buSzTx/>
              <a:buFont typeface="Wingdings" charset="2"/>
              <a:buChar char="Ø"/>
              <a:tabLst/>
              <a:defRPr/>
            </a:pPr>
            <a:r>
              <a:rPr lang="it-IT" sz="1200" kern="1200" dirty="0" smtClean="0">
                <a:solidFill>
                  <a:schemeClr val="tx1"/>
                </a:solidFill>
                <a:effectLst/>
                <a:latin typeface="+mn-lt"/>
                <a:ea typeface="+mn-ea"/>
                <a:cs typeface="+mn-cs"/>
              </a:rPr>
              <a:t>Com'è stato risolvere i problemi insieme al tuo compagno? È stato più facile risolvere i problemi come una squadra o preferiresti risolvere le sfide da solo?</a:t>
            </a:r>
          </a:p>
          <a:p>
            <a:pPr marL="628650" marR="0" lvl="1" indent="-171450" algn="l" defTabSz="914400" rtl="0" eaLnBrk="1" fontAlgn="auto" latinLnBrk="0" hangingPunct="1">
              <a:lnSpc>
                <a:spcPct val="100000"/>
              </a:lnSpc>
              <a:spcBef>
                <a:spcPts val="0"/>
              </a:spcBef>
              <a:spcAft>
                <a:spcPts val="0"/>
              </a:spcAft>
              <a:buClrTx/>
              <a:buSzTx/>
              <a:buFont typeface="Wingdings" charset="2"/>
              <a:buChar char="Ø"/>
              <a:tabLst/>
              <a:defRPr/>
            </a:pPr>
            <a:r>
              <a:rPr lang="it-IT" sz="1200" kern="1200" dirty="0" smtClean="0">
                <a:solidFill>
                  <a:schemeClr val="tx1"/>
                </a:solidFill>
                <a:effectLst/>
                <a:latin typeface="+mn-lt"/>
                <a:ea typeface="+mn-ea"/>
                <a:cs typeface="+mn-cs"/>
              </a:rPr>
              <a:t>Hai usato una sorta di metodo per risolvere le sfide? Se lo hai fatto, puoi descrivere e spiegare il tuo metodo alla classe?</a:t>
            </a:r>
          </a:p>
          <a:p>
            <a:pPr marL="457200" marR="0" lvl="1" indent="0" algn="l" defTabSz="914400" rtl="0" eaLnBrk="1" fontAlgn="auto" latinLnBrk="0" hangingPunct="1">
              <a:lnSpc>
                <a:spcPct val="100000"/>
              </a:lnSpc>
              <a:spcBef>
                <a:spcPts val="0"/>
              </a:spcBef>
              <a:spcAft>
                <a:spcPts val="0"/>
              </a:spcAft>
              <a:buClrTx/>
              <a:buSzTx/>
              <a:buFont typeface="Wingdings" charset="2"/>
              <a:buNone/>
              <a:tabLst/>
              <a:defRPr/>
            </a:pPr>
            <a:r>
              <a:rPr lang="en-US" sz="1200" kern="1200" baseline="0" dirty="0" smtClean="0">
                <a:solidFill>
                  <a:schemeClr val="tx1"/>
                </a:solidFill>
                <a:effectLst/>
                <a:latin typeface="+mn-lt"/>
                <a:ea typeface="+mn-ea"/>
                <a:cs typeface="+mn-cs"/>
              </a:rPr>
              <a:t>_____________________</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dirty="0"/>
          </a:p>
        </p:txBody>
      </p:sp>
      <p:sp>
        <p:nvSpPr>
          <p:cNvPr id="4" name="מציין מיקום של מספר שקופית 3"/>
          <p:cNvSpPr>
            <a:spLocks noGrp="1"/>
          </p:cNvSpPr>
          <p:nvPr>
            <p:ph type="sldNum" sz="quarter" idx="10"/>
          </p:nvPr>
        </p:nvSpPr>
        <p:spPr/>
        <p:txBody>
          <a:bodyPr/>
          <a:lstStyle/>
          <a:p>
            <a:fld id="{B572197C-167E-4029-97D6-565BBFCA49B9}" type="slidenum">
              <a:rPr lang="en-US" smtClean="0"/>
              <a:t>6</a:t>
            </a:fld>
            <a:endParaRPr lang="en-US"/>
          </a:p>
        </p:txBody>
      </p:sp>
    </p:spTree>
    <p:extLst>
      <p:ext uri="{BB962C8B-B14F-4D97-AF65-F5344CB8AC3E}">
        <p14:creationId xmlns:p14="http://schemas.microsoft.com/office/powerpoint/2010/main" val="412953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err="1" smtClean="0"/>
              <a:t>Guida</a:t>
            </a:r>
            <a:r>
              <a:rPr lang="en-US" b="1" u="sng" dirty="0" smtClean="0"/>
              <a:t> </a:t>
            </a:r>
            <a:r>
              <a:rPr lang="en-US" b="1" u="sng" dirty="0" err="1" smtClean="0"/>
              <a:t>docente</a:t>
            </a:r>
            <a:endParaRPr lang="en-US" b="1" u="sng" dirty="0" smtClean="0"/>
          </a:p>
          <a:p>
            <a:pPr algn="l" rtl="0"/>
            <a:endParaRPr lang="en-US" sz="1200" kern="1200" dirty="0">
              <a:solidFill>
                <a:schemeClr val="tx1"/>
              </a:solidFill>
              <a:effectLst/>
              <a:latin typeface="+mn-lt"/>
              <a:ea typeface="+mn-ea"/>
              <a:cs typeface="+mn-cs"/>
            </a:endParaRPr>
          </a:p>
          <a:p>
            <a:pPr marL="171450" indent="-171450" algn="l" rtl="0">
              <a:buFont typeface="Arial" panose="020B0604020202020204" pitchFamily="34" charset="0"/>
              <a:buChar char="•"/>
            </a:pPr>
            <a:r>
              <a:rPr lang="it-IT" sz="1200" b="0" i="0" u="none" strike="noStrike" kern="1200" baseline="0" dirty="0" smtClean="0">
                <a:solidFill>
                  <a:schemeClr val="tx1"/>
                </a:solidFill>
                <a:latin typeface="+mn-lt"/>
                <a:ea typeface="+mn-ea"/>
                <a:cs typeface="+mn-cs"/>
              </a:rPr>
              <a:t>Di’ agli studenti che ora impareremo un metodo che ci aiuterà a risolvere i problemi del gioco.</a:t>
            </a:r>
            <a:br>
              <a:rPr lang="it-IT" sz="1200" b="0" i="0" u="none" strike="noStrike" kern="1200" baseline="0" dirty="0" smtClean="0">
                <a:solidFill>
                  <a:schemeClr val="tx1"/>
                </a:solidFill>
                <a:latin typeface="+mn-lt"/>
                <a:ea typeface="+mn-ea"/>
                <a:cs typeface="+mn-cs"/>
              </a:rPr>
            </a:br>
            <a:endParaRPr lang="it-IT" sz="1200" b="0" i="0" u="none" strike="noStrike" kern="1200" baseline="0" dirty="0" smtClean="0">
              <a:solidFill>
                <a:schemeClr val="tx1"/>
              </a:solidFill>
              <a:latin typeface="+mn-lt"/>
              <a:ea typeface="+mn-ea"/>
              <a:cs typeface="+mn-cs"/>
            </a:endParaRPr>
          </a:p>
          <a:p>
            <a:pPr marL="171450" indent="-171450" algn="l" rtl="0">
              <a:buFont typeface="Arial" panose="020B0604020202020204" pitchFamily="34" charset="0"/>
              <a:buChar char="•"/>
            </a:pPr>
            <a:r>
              <a:rPr lang="it-IT" sz="1200" b="0" i="0" u="none" strike="noStrike" kern="1200" baseline="0" dirty="0" smtClean="0">
                <a:solidFill>
                  <a:schemeClr val="tx1"/>
                </a:solidFill>
                <a:latin typeface="+mn-lt"/>
                <a:ea typeface="+mn-ea"/>
                <a:cs typeface="+mn-cs"/>
              </a:rPr>
              <a:t>Introduci il </a:t>
            </a:r>
            <a:r>
              <a:rPr lang="it-IT" sz="1200" b="1" i="1" u="none" strike="noStrike" kern="1200" baseline="0" dirty="0" smtClean="0">
                <a:solidFill>
                  <a:schemeClr val="tx1"/>
                </a:solidFill>
                <a:latin typeface="+mn-lt"/>
                <a:ea typeface="+mn-ea"/>
                <a:cs typeface="+mn-cs"/>
              </a:rPr>
              <a:t>Metodo del Detective</a:t>
            </a:r>
            <a:r>
              <a:rPr lang="it-IT" sz="1200" b="0" i="0" u="none" strike="noStrike" kern="1200" baseline="0" dirty="0" smtClean="0">
                <a:solidFill>
                  <a:schemeClr val="tx1"/>
                </a:solidFill>
                <a:latin typeface="+mn-lt"/>
                <a:ea typeface="+mn-ea"/>
                <a:cs typeface="+mn-cs"/>
              </a:rPr>
              <a:t>.</a:t>
            </a:r>
            <a:br>
              <a:rPr lang="it-IT" sz="1200" b="0" i="0" u="none" strike="noStrike" kern="1200" baseline="0" dirty="0" smtClean="0">
                <a:solidFill>
                  <a:schemeClr val="tx1"/>
                </a:solidFill>
                <a:latin typeface="+mn-lt"/>
                <a:ea typeface="+mn-ea"/>
                <a:cs typeface="+mn-cs"/>
              </a:rPr>
            </a:br>
            <a:endParaRPr lang="it-IT" sz="1200" b="0" i="0" u="none" strike="noStrike" kern="1200" baseline="0" dirty="0" smtClean="0">
              <a:solidFill>
                <a:schemeClr val="tx1"/>
              </a:solidFill>
              <a:latin typeface="+mn-lt"/>
              <a:ea typeface="+mn-ea"/>
              <a:cs typeface="+mn-cs"/>
            </a:endParaRPr>
          </a:p>
          <a:p>
            <a:pPr marL="171450" indent="-171450" algn="l" rtl="0">
              <a:buFont typeface="Arial" panose="020B0604020202020204" pitchFamily="34" charset="0"/>
              <a:buChar char="•"/>
            </a:pPr>
            <a:r>
              <a:rPr lang="it-IT" sz="1200" b="0" i="0" u="none" strike="noStrike" kern="1200" baseline="0" dirty="0" smtClean="0">
                <a:solidFill>
                  <a:schemeClr val="tx1"/>
                </a:solidFill>
                <a:latin typeface="+mn-lt"/>
                <a:ea typeface="+mn-ea"/>
                <a:cs typeface="+mn-cs"/>
              </a:rPr>
              <a:t>Chiedi agli studenti di immaginare un detective di una serie TV, un film o un libro che hanno letto. Chiedi loro di descrivere il detective mostrato sullo schermo. Che aspetto ha? Cosa sta indossando? Cosa tiene in mano? Quali sono le caratteristiche più importanti del detective?</a:t>
            </a:r>
          </a:p>
          <a:p>
            <a:pPr marL="171450" indent="-171450" algn="l" rtl="0">
              <a:buFont typeface="Arial" panose="020B0604020202020204" pitchFamily="34" charset="0"/>
              <a:buChar char="•"/>
            </a:pPr>
            <a:endParaRPr lang="it-IT" sz="1200" b="0" i="0" u="none" strike="noStrike" kern="1200" baseline="0" dirty="0" smtClean="0">
              <a:solidFill>
                <a:schemeClr val="tx1"/>
              </a:solidFill>
              <a:latin typeface="+mn-lt"/>
              <a:ea typeface="+mn-ea"/>
              <a:cs typeface="+mn-cs"/>
            </a:endParaRPr>
          </a:p>
          <a:p>
            <a:pPr marL="171450" indent="-171450" algn="l" rtl="0">
              <a:buFont typeface="Arial" panose="020B0604020202020204" pitchFamily="34" charset="0"/>
              <a:buChar char="•"/>
            </a:pPr>
            <a:r>
              <a:rPr lang="it-IT" sz="1200" b="0" i="0" u="none" strike="noStrike" kern="1200" baseline="0" dirty="0" smtClean="0">
                <a:solidFill>
                  <a:schemeClr val="tx1"/>
                </a:solidFill>
                <a:latin typeface="+mn-lt"/>
                <a:ea typeface="+mn-ea"/>
                <a:cs typeface="+mn-cs"/>
              </a:rPr>
              <a:t>Gli investigatori si specializzano nella risoluzione dei misteri. Un grande mistero è posto davanti a loro, e trovano la sua soluzione per mezzo di piccoli indizi che raccolgono con cura.</a:t>
            </a:r>
          </a:p>
          <a:p>
            <a:pPr algn="l" rtl="0"/>
            <a:endParaRPr lang="he-IL" dirty="0"/>
          </a:p>
          <a:p>
            <a:pPr algn="l" rtl="0"/>
            <a:endParaRPr lang="en-US" sz="1200" b="1" i="0" u="none" strike="noStrike" kern="1200" baseline="0" dirty="0">
              <a:solidFill>
                <a:schemeClr val="tx1"/>
              </a:solidFill>
              <a:latin typeface="+mn-lt"/>
              <a:ea typeface="+mn-ea"/>
              <a:cs typeface="+mn-cs"/>
            </a:endParaRPr>
          </a:p>
          <a:p>
            <a:pPr algn="l" rtl="0"/>
            <a:endParaRPr lang="en-US" sz="1200" b="1" i="0" u="none" strike="noStrike" kern="1200" baseline="0" dirty="0">
              <a:solidFill>
                <a:schemeClr val="tx1"/>
              </a:solidFill>
              <a:latin typeface="+mn-lt"/>
              <a:ea typeface="+mn-ea"/>
              <a:cs typeface="+mn-cs"/>
            </a:endParaRPr>
          </a:p>
          <a:p>
            <a:pPr algn="l" rtl="0"/>
            <a:endParaRPr lang="he-IL" dirty="0"/>
          </a:p>
        </p:txBody>
      </p:sp>
      <p:sp>
        <p:nvSpPr>
          <p:cNvPr id="4" name="Slide Number Placeholder 3"/>
          <p:cNvSpPr>
            <a:spLocks noGrp="1"/>
          </p:cNvSpPr>
          <p:nvPr>
            <p:ph type="sldNum" sz="quarter" idx="10"/>
          </p:nvPr>
        </p:nvSpPr>
        <p:spPr/>
        <p:txBody>
          <a:bodyPr/>
          <a:lstStyle/>
          <a:p>
            <a:fld id="{9FFFBF74-5CE1-4555-A046-13F18B74FA63}" type="slidenum">
              <a:rPr lang="he-IL" smtClean="0"/>
              <a:t>7</a:t>
            </a:fld>
            <a:endParaRPr lang="he-IL"/>
          </a:p>
        </p:txBody>
      </p:sp>
    </p:spTree>
    <p:extLst>
      <p:ext uri="{BB962C8B-B14F-4D97-AF65-F5344CB8AC3E}">
        <p14:creationId xmlns:p14="http://schemas.microsoft.com/office/powerpoint/2010/main" val="1785003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err="1" smtClean="0"/>
              <a:t>Guida</a:t>
            </a:r>
            <a:r>
              <a:rPr lang="en-US" b="1" u="sng" dirty="0" smtClean="0"/>
              <a:t> </a:t>
            </a:r>
            <a:r>
              <a:rPr lang="en-US" b="1" u="sng" dirty="0" err="1" smtClean="0"/>
              <a:t>docente</a:t>
            </a:r>
            <a:endParaRPr lang="en-US" b="1" u="sng" dirty="0" smtClean="0"/>
          </a:p>
          <a:p>
            <a:pPr algn="l" rtl="0"/>
            <a:endParaRPr lang="en-US" sz="1200" kern="1200" dirty="0">
              <a:solidFill>
                <a:schemeClr val="tx1"/>
              </a:solidFill>
              <a:effectLst/>
              <a:latin typeface="+mn-lt"/>
              <a:ea typeface="+mn-ea"/>
              <a:cs typeface="+mn-cs"/>
            </a:endParaRPr>
          </a:p>
          <a:p>
            <a:pPr marL="171450" indent="-171450" algn="l" rtl="0">
              <a:buFont typeface="Arial" panose="020B0604020202020204" pitchFamily="34" charset="0"/>
              <a:buChar char="•"/>
            </a:pPr>
            <a:r>
              <a:rPr lang="it-IT" sz="1200" b="0" i="0" u="none" strike="noStrike" kern="1200" baseline="0" dirty="0" smtClean="0">
                <a:solidFill>
                  <a:schemeClr val="tx1"/>
                </a:solidFill>
                <a:latin typeface="+mn-lt"/>
                <a:ea typeface="+mn-ea"/>
                <a:cs typeface="+mn-cs"/>
              </a:rPr>
              <a:t>Chiedi agli studenti: qual è lo strumento principale del detective per risolvere problemi e misteri?</a:t>
            </a:r>
          </a:p>
          <a:p>
            <a:pPr marL="171450" indent="-171450" algn="l" rtl="0">
              <a:buFont typeface="Arial" panose="020B0604020202020204" pitchFamily="34" charset="0"/>
              <a:buChar char="•"/>
            </a:pPr>
            <a:r>
              <a:rPr lang="it-IT" sz="1200" b="0" i="0" u="none" strike="noStrike" kern="1200" baseline="0" dirty="0" smtClean="0">
                <a:solidFill>
                  <a:schemeClr val="tx1"/>
                </a:solidFill>
                <a:latin typeface="+mn-lt"/>
                <a:ea typeface="+mn-ea"/>
                <a:cs typeface="+mn-cs"/>
              </a:rPr>
              <a:t>Permetti diverse risposte e elogia gli studenti per avere una varietà di risposte. </a:t>
            </a:r>
          </a:p>
          <a:p>
            <a:pPr marL="171450" indent="-171450" algn="l" rtl="0">
              <a:buFont typeface="Arial" panose="020B0604020202020204" pitchFamily="34" charset="0"/>
              <a:buChar char="•"/>
            </a:pPr>
            <a:endParaRPr lang="it-IT" sz="1200" b="0" i="0" u="none" strike="noStrike" kern="1200" baseline="0" dirty="0" smtClean="0">
              <a:solidFill>
                <a:schemeClr val="tx1"/>
              </a:solidFill>
              <a:latin typeface="+mn-lt"/>
              <a:ea typeface="+mn-ea"/>
              <a:cs typeface="+mn-cs"/>
            </a:endParaRPr>
          </a:p>
          <a:p>
            <a:pPr marL="0" indent="0" algn="l" rtl="0">
              <a:buFont typeface="Arial" panose="020B0604020202020204" pitchFamily="34" charset="0"/>
              <a:buNone/>
            </a:pPr>
            <a:r>
              <a:rPr lang="it-IT" sz="1200" b="0" i="0" u="none" strike="noStrike" kern="1200" baseline="0" dirty="0" smtClean="0">
                <a:solidFill>
                  <a:schemeClr val="tx1"/>
                </a:solidFill>
                <a:latin typeface="+mn-lt"/>
                <a:ea typeface="+mn-ea"/>
                <a:cs typeface="+mn-cs"/>
              </a:rPr>
              <a:t>&lt;&lt; clicca sul mouse &gt;&gt;</a:t>
            </a:r>
          </a:p>
          <a:p>
            <a:pPr marL="171450" indent="-171450" algn="l" rtl="0">
              <a:buFont typeface="Arial" panose="020B0604020202020204" pitchFamily="34" charset="0"/>
              <a:buChar char="•"/>
            </a:pPr>
            <a:r>
              <a:rPr lang="it-IT" sz="1200" b="0" i="0" u="none" strike="noStrike" kern="1200" baseline="0" dirty="0" smtClean="0">
                <a:solidFill>
                  <a:schemeClr val="tx1"/>
                </a:solidFill>
                <a:latin typeface="+mn-lt"/>
                <a:ea typeface="+mn-ea"/>
                <a:cs typeface="+mn-cs"/>
              </a:rPr>
              <a:t>Spiega che i detective di tutto il mondo usano lo strumento semplicemente di porre domande e porsi domande.</a:t>
            </a:r>
          </a:p>
          <a:p>
            <a:pPr marL="171450" indent="-171450" algn="l" rtl="0">
              <a:buFont typeface="Arial" panose="020B0604020202020204" pitchFamily="34" charset="0"/>
              <a:buChar char="•"/>
            </a:pPr>
            <a:r>
              <a:rPr lang="en-US" sz="1200" b="0" i="0" u="none" strike="noStrike" kern="1200" baseline="0" dirty="0" err="1" smtClean="0">
                <a:solidFill>
                  <a:schemeClr val="tx1"/>
                </a:solidFill>
                <a:latin typeface="+mn-lt"/>
                <a:ea typeface="+mn-ea"/>
                <a:cs typeface="+mn-cs"/>
              </a:rPr>
              <a:t>Fanno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delle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domande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agli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altri</a:t>
            </a:r>
            <a:r>
              <a:rPr lang="en-US" sz="1200" b="0" i="0" u="none" strike="noStrike" kern="1200" baseline="0" dirty="0" smtClean="0">
                <a:solidFill>
                  <a:schemeClr val="tx1"/>
                </a:solidFill>
                <a:latin typeface="+mn-lt"/>
                <a:ea typeface="+mn-ea"/>
                <a:cs typeface="+mn-cs"/>
              </a:rPr>
              <a:t> (per </a:t>
            </a:r>
            <a:r>
              <a:rPr lang="en-US" sz="1200" b="0" i="0" u="none" strike="noStrike" kern="1200" baseline="0" dirty="0" err="1" smtClean="0">
                <a:solidFill>
                  <a:schemeClr val="tx1"/>
                </a:solidFill>
                <a:latin typeface="+mn-lt"/>
                <a:ea typeface="+mn-ea"/>
                <a:cs typeface="+mn-cs"/>
              </a:rPr>
              <a:t>raccogliere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delle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nuove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tracce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informazioni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mancanti</a:t>
            </a:r>
            <a:r>
              <a:rPr lang="en-US" sz="1200" b="0" i="0" u="none" strike="noStrike" kern="1200" baseline="0" dirty="0" smtClean="0">
                <a:solidFill>
                  <a:schemeClr val="tx1"/>
                </a:solidFill>
                <a:latin typeface="+mn-lt"/>
                <a:ea typeface="+mn-ea"/>
                <a:cs typeface="+mn-cs"/>
              </a:rPr>
              <a:t>), ma </a:t>
            </a:r>
            <a:r>
              <a:rPr lang="en-US" sz="1200" b="0" i="0" u="none" strike="noStrike" kern="1200" baseline="0" dirty="0" err="1" smtClean="0">
                <a:solidFill>
                  <a:schemeClr val="tx1"/>
                </a:solidFill>
                <a:latin typeface="+mn-lt"/>
                <a:ea typeface="+mn-ea"/>
                <a:cs typeface="+mn-cs"/>
              </a:rPr>
              <a:t>delle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domande</a:t>
            </a:r>
            <a:r>
              <a:rPr lang="en-US" sz="1200" b="0" i="0" u="none" strike="noStrike" kern="1200" baseline="0" dirty="0" smtClean="0">
                <a:solidFill>
                  <a:schemeClr val="tx1"/>
                </a:solidFill>
                <a:latin typeface="+mn-lt"/>
                <a:ea typeface="+mn-ea"/>
                <a:cs typeface="+mn-cs"/>
              </a:rPr>
              <a:t> le </a:t>
            </a:r>
            <a:r>
              <a:rPr lang="en-US" sz="1200" b="0" i="0" u="none" strike="noStrike" kern="1200" baseline="0" dirty="0" err="1" smtClean="0">
                <a:solidFill>
                  <a:schemeClr val="tx1"/>
                </a:solidFill>
                <a:latin typeface="+mn-lt"/>
                <a:ea typeface="+mn-ea"/>
                <a:cs typeface="+mn-cs"/>
              </a:rPr>
              <a:t>pongono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anche</a:t>
            </a:r>
            <a:r>
              <a:rPr lang="en-US" sz="1200" b="0" i="0" u="none" strike="noStrike" kern="1200" baseline="0" dirty="0" smtClean="0">
                <a:solidFill>
                  <a:schemeClr val="tx1"/>
                </a:solidFill>
                <a:latin typeface="+mn-lt"/>
                <a:ea typeface="+mn-ea"/>
                <a:cs typeface="+mn-cs"/>
              </a:rPr>
              <a:t> a </a:t>
            </a:r>
            <a:r>
              <a:rPr lang="en-US" sz="1200" b="0" i="0" u="none" strike="noStrike" kern="1200" baseline="0" dirty="0" err="1" smtClean="0">
                <a:solidFill>
                  <a:schemeClr val="tx1"/>
                </a:solidFill>
                <a:latin typeface="+mn-lt"/>
                <a:ea typeface="+mn-ea"/>
                <a:cs typeface="+mn-cs"/>
              </a:rPr>
              <a:t>loro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stessi</a:t>
            </a:r>
            <a:r>
              <a:rPr lang="en-US" sz="1200" b="0" i="0" u="none" strike="noStrike" kern="1200" baseline="0" dirty="0" smtClean="0">
                <a:solidFill>
                  <a:schemeClr val="tx1"/>
                </a:solidFill>
                <a:latin typeface="+mn-lt"/>
                <a:ea typeface="+mn-ea"/>
                <a:cs typeface="+mn-cs"/>
              </a:rPr>
              <a:t>.</a:t>
            </a:r>
          </a:p>
          <a:p>
            <a:pPr marL="171450" indent="-171450" algn="l" rtl="0">
              <a:buFont typeface="Arial" panose="020B0604020202020204" pitchFamily="34" charset="0"/>
              <a:buChar char="•"/>
            </a:pPr>
            <a:r>
              <a:rPr lang="it-IT" sz="1200" b="0" i="0" u="none" strike="noStrike" kern="1200" baseline="0" dirty="0" smtClean="0">
                <a:solidFill>
                  <a:schemeClr val="tx1"/>
                </a:solidFill>
                <a:latin typeface="+mn-lt"/>
                <a:ea typeface="+mn-ea"/>
                <a:cs typeface="+mn-cs"/>
              </a:rPr>
              <a:t>Guidali alla consapevolezza che gli investigatori non si limitano a fare qualsiasi domanda che gli viene in mente. Per ordinare le informazioni e collegare i pezzi e gli indizi che trovano, i detective pongono </a:t>
            </a:r>
            <a:r>
              <a:rPr lang="it-IT" sz="1200" b="0" i="0" u="sng" strike="noStrike" kern="1200" baseline="0" dirty="0" smtClean="0">
                <a:solidFill>
                  <a:schemeClr val="tx1"/>
                </a:solidFill>
                <a:latin typeface="+mn-lt"/>
                <a:ea typeface="+mn-ea"/>
                <a:cs typeface="+mn-cs"/>
              </a:rPr>
              <a:t>domande in modo ordinato e sistematico</a:t>
            </a:r>
            <a:r>
              <a:rPr lang="it-IT" sz="1200" b="0" i="0" u="none" strike="noStrike" kern="1200" baseline="0" dirty="0" smtClean="0">
                <a:solidFill>
                  <a:schemeClr val="tx1"/>
                </a:solidFill>
                <a:latin typeface="+mn-lt"/>
                <a:ea typeface="+mn-ea"/>
                <a:cs typeface="+mn-cs"/>
              </a:rPr>
              <a:t>. Ciò significa </a:t>
            </a:r>
            <a:r>
              <a:rPr lang="it-IT" sz="1200" b="1" i="0" u="sng" strike="noStrike" kern="1200" baseline="0" dirty="0" smtClean="0">
                <a:solidFill>
                  <a:schemeClr val="tx1"/>
                </a:solidFill>
                <a:latin typeface="+mn-lt"/>
                <a:ea typeface="+mn-ea"/>
                <a:cs typeface="+mn-cs"/>
              </a:rPr>
              <a:t>che usano una procedura metodica</a:t>
            </a:r>
            <a:r>
              <a:rPr lang="it-IT" sz="1200" b="0" i="0" u="none" strike="noStrike" kern="1200" baseline="0" dirty="0" smtClean="0">
                <a:solidFill>
                  <a:schemeClr val="tx1"/>
                </a:solidFill>
                <a:latin typeface="+mn-lt"/>
                <a:ea typeface="+mn-ea"/>
                <a:cs typeface="+mn-cs"/>
              </a:rPr>
              <a:t>.</a:t>
            </a:r>
          </a:p>
          <a:p>
            <a:pPr marL="171450" indent="-171450" algn="l" rtl="0">
              <a:buFont typeface="Arial" panose="020B0604020202020204" pitchFamily="34" charset="0"/>
              <a:buChar char="•"/>
            </a:pPr>
            <a:endParaRPr lang="it-IT"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err="1" smtClean="0">
                <a:solidFill>
                  <a:schemeClr val="tx1"/>
                </a:solidFill>
                <a:latin typeface="+mn-lt"/>
                <a:ea typeface="+mn-ea"/>
                <a:cs typeface="+mn-cs"/>
              </a:rPr>
              <a:t>Raccogli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ora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diversi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esempi</a:t>
            </a:r>
            <a:r>
              <a:rPr lang="en-US" sz="1200" b="0" i="0" u="none" strike="noStrike" kern="1200" baseline="0" dirty="0" smtClean="0">
                <a:solidFill>
                  <a:schemeClr val="tx1"/>
                </a:solidFill>
                <a:latin typeface="+mn-lt"/>
                <a:ea typeface="+mn-ea"/>
                <a:cs typeface="+mn-cs"/>
              </a:rPr>
              <a:t> di </a:t>
            </a:r>
            <a:r>
              <a:rPr lang="en-US" sz="1200" b="0" i="0" u="none" strike="noStrike" kern="1200" baseline="0" dirty="0" err="1" smtClean="0">
                <a:solidFill>
                  <a:schemeClr val="tx1"/>
                </a:solidFill>
                <a:latin typeface="+mn-lt"/>
                <a:ea typeface="+mn-ea"/>
                <a:cs typeface="+mn-cs"/>
              </a:rPr>
              <a:t>domande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che</a:t>
            </a:r>
            <a:r>
              <a:rPr lang="en-US" sz="1200" b="0" i="0" u="none" strike="noStrike" kern="1200" baseline="0" dirty="0" smtClean="0">
                <a:solidFill>
                  <a:schemeClr val="tx1"/>
                </a:solidFill>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un detective </a:t>
            </a:r>
            <a:r>
              <a:rPr lang="en-US" sz="1200" b="0" i="0" u="none" strike="noStrike" kern="1200" baseline="0" dirty="0" err="1" smtClean="0">
                <a:solidFill>
                  <a:schemeClr val="tx1"/>
                </a:solidFill>
                <a:latin typeface="+mn-lt"/>
                <a:ea typeface="+mn-ea"/>
                <a:cs typeface="+mn-cs"/>
              </a:rPr>
              <a:t>può</a:t>
            </a:r>
            <a:r>
              <a:rPr lang="en-US" sz="1200" b="0" i="0" u="none" strike="noStrike" kern="1200" baseline="0" dirty="0" smtClean="0">
                <a:solidFill>
                  <a:schemeClr val="tx1"/>
                </a:solidFill>
                <a:latin typeface="+mn-lt"/>
                <a:ea typeface="+mn-ea"/>
                <a:cs typeface="+mn-cs"/>
              </a:rPr>
              <a:t> fare </a:t>
            </a:r>
            <a:r>
              <a:rPr lang="en-US" sz="1200" b="0" i="0" u="none" strike="noStrike" kern="1200" baseline="0" dirty="0" err="1" smtClean="0">
                <a:solidFill>
                  <a:schemeClr val="tx1"/>
                </a:solidFill>
                <a:latin typeface="+mn-lt"/>
                <a:ea typeface="+mn-ea"/>
                <a:cs typeface="+mn-cs"/>
              </a:rPr>
              <a:t>agli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altri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durante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l’investigazione</a:t>
            </a:r>
            <a:r>
              <a:rPr lang="mr-IN" sz="1200" b="0" i="0"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ma </a:t>
            </a:r>
            <a:r>
              <a:rPr lang="en-US" sz="1200" b="0" i="0" u="none" strike="noStrike" kern="1200" baseline="0" dirty="0" err="1" smtClean="0">
                <a:solidFill>
                  <a:schemeClr val="tx1"/>
                </a:solidFill>
                <a:latin typeface="+mn-lt"/>
                <a:ea typeface="+mn-ea"/>
                <a:cs typeface="+mn-cs"/>
              </a:rPr>
              <a:t>anche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quelle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domande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che</a:t>
            </a:r>
            <a:r>
              <a:rPr lang="en-US" sz="1200" b="0" i="0" u="none" strike="noStrike" kern="1200" baseline="0" dirty="0" smtClean="0">
                <a:solidFill>
                  <a:schemeClr val="tx1"/>
                </a:solidFill>
                <a:latin typeface="+mn-lt"/>
                <a:ea typeface="+mn-ea"/>
                <a:cs typeface="+mn-cs"/>
              </a:rPr>
              <a:t> pone </a:t>
            </a:r>
            <a:r>
              <a:rPr lang="en-US" sz="1200" b="0" i="0" u="none" strike="noStrike" kern="1200" baseline="0" dirty="0" err="1" smtClean="0">
                <a:solidFill>
                  <a:schemeClr val="tx1"/>
                </a:solidFill>
                <a:latin typeface="+mn-lt"/>
                <a:ea typeface="+mn-ea"/>
                <a:cs typeface="+mn-cs"/>
              </a:rPr>
              <a:t>spesso</a:t>
            </a:r>
            <a:r>
              <a:rPr lang="en-US" sz="1200" b="0" i="0" u="none" strike="noStrike" kern="1200" baseline="0" dirty="0" smtClean="0">
                <a:solidFill>
                  <a:schemeClr val="tx1"/>
                </a:solidFill>
                <a:latin typeface="+mn-lt"/>
                <a:ea typeface="+mn-ea"/>
                <a:cs typeface="+mn-cs"/>
              </a:rPr>
              <a:t> </a:t>
            </a:r>
            <a:r>
              <a:rPr lang="en-US" sz="1200" b="0" i="0" u="sng" strike="noStrike" kern="1200" baseline="0" dirty="0" smtClean="0">
                <a:solidFill>
                  <a:schemeClr val="tx1"/>
                </a:solidFill>
                <a:latin typeface="+mn-lt"/>
                <a:ea typeface="+mn-ea"/>
                <a:cs typeface="+mn-cs"/>
              </a:rPr>
              <a:t>a </a:t>
            </a:r>
            <a:r>
              <a:rPr lang="en-US" sz="1200" b="0" i="0" u="sng" strike="noStrike" kern="1200" baseline="0" dirty="0" err="1" smtClean="0">
                <a:solidFill>
                  <a:schemeClr val="tx1"/>
                </a:solidFill>
                <a:latin typeface="+mn-lt"/>
                <a:ea typeface="+mn-ea"/>
                <a:cs typeface="+mn-cs"/>
              </a:rPr>
              <a:t>sé</a:t>
            </a:r>
            <a:r>
              <a:rPr lang="en-US" sz="1200" b="0" i="0" u="sng" strike="noStrike" kern="1200" baseline="0" dirty="0" smtClean="0">
                <a:solidFill>
                  <a:schemeClr val="tx1"/>
                </a:solidFill>
                <a:latin typeface="+mn-lt"/>
                <a:ea typeface="+mn-ea"/>
                <a:cs typeface="+mn-cs"/>
              </a:rPr>
              <a:t> </a:t>
            </a:r>
            <a:r>
              <a:rPr lang="en-US" sz="1200" b="0" i="0" u="sng" strike="noStrike" kern="1200" baseline="0" dirty="0" err="1" smtClean="0">
                <a:solidFill>
                  <a:schemeClr val="tx1"/>
                </a:solidFill>
                <a:latin typeface="+mn-lt"/>
                <a:ea typeface="+mn-ea"/>
                <a:cs typeface="+mn-cs"/>
              </a:rPr>
              <a:t>stesso</a:t>
            </a:r>
            <a:r>
              <a:rPr lang="en-US" sz="1200" b="0" i="0" u="sng"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mentre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pensa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investiga</a:t>
            </a:r>
            <a:r>
              <a:rPr lang="en-US" sz="1200" b="0" i="0" u="none" strike="noStrike" kern="1200" baseline="0" dirty="0" smtClean="0">
                <a:solidFill>
                  <a:schemeClr val="tx1"/>
                </a:solidFill>
                <a:latin typeface="+mn-lt"/>
                <a:ea typeface="+mn-ea"/>
                <a:cs typeface="+mn-cs"/>
              </a:rPr>
              <a:t>..  </a:t>
            </a:r>
            <a:endParaRPr lang="it-IT" sz="1200" b="0" i="0" u="none" strike="noStrike" kern="1200" baseline="0" dirty="0" smtClean="0">
              <a:solidFill>
                <a:schemeClr val="tx1"/>
              </a:solidFill>
              <a:latin typeface="+mn-lt"/>
              <a:ea typeface="+mn-ea"/>
              <a:cs typeface="+mn-cs"/>
            </a:endParaRPr>
          </a:p>
          <a:p>
            <a:pPr marL="171450" indent="-171450" algn="l" rtl="0">
              <a:buFont typeface="Arial" panose="020B0604020202020204" pitchFamily="34" charset="0"/>
              <a:buChar char="•"/>
            </a:pPr>
            <a:endParaRPr lang="en-US"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______________________</a:t>
            </a:r>
          </a:p>
          <a:p>
            <a:pPr algn="l" rtl="0"/>
            <a:endParaRPr lang="he-IL" dirty="0"/>
          </a:p>
          <a:p>
            <a:pPr algn="l" rtl="0"/>
            <a:endParaRPr lang="en-US" sz="1200" b="1" i="0" u="none" strike="noStrike" kern="1200" baseline="0" dirty="0">
              <a:solidFill>
                <a:schemeClr val="tx1"/>
              </a:solidFill>
              <a:latin typeface="+mn-lt"/>
              <a:ea typeface="+mn-ea"/>
              <a:cs typeface="+mn-cs"/>
            </a:endParaRPr>
          </a:p>
          <a:p>
            <a:pPr algn="l" rtl="0"/>
            <a:endParaRPr lang="en-US" sz="1200" b="1" i="0" u="none" strike="noStrike" kern="1200" baseline="0" dirty="0">
              <a:solidFill>
                <a:schemeClr val="tx1"/>
              </a:solidFill>
              <a:latin typeface="+mn-lt"/>
              <a:ea typeface="+mn-ea"/>
              <a:cs typeface="+mn-cs"/>
            </a:endParaRPr>
          </a:p>
          <a:p>
            <a:pPr algn="l" rtl="0"/>
            <a:endParaRPr lang="he-IL" dirty="0"/>
          </a:p>
        </p:txBody>
      </p:sp>
      <p:sp>
        <p:nvSpPr>
          <p:cNvPr id="4" name="Slide Number Placeholder 3"/>
          <p:cNvSpPr>
            <a:spLocks noGrp="1"/>
          </p:cNvSpPr>
          <p:nvPr>
            <p:ph type="sldNum" sz="quarter" idx="10"/>
          </p:nvPr>
        </p:nvSpPr>
        <p:spPr/>
        <p:txBody>
          <a:bodyPr/>
          <a:lstStyle/>
          <a:p>
            <a:fld id="{9FFFBF74-5CE1-4555-A046-13F18B74FA63}" type="slidenum">
              <a:rPr lang="he-IL" smtClean="0"/>
              <a:t>8</a:t>
            </a:fld>
            <a:endParaRPr lang="he-IL"/>
          </a:p>
        </p:txBody>
      </p:sp>
    </p:spTree>
    <p:extLst>
      <p:ext uri="{BB962C8B-B14F-4D97-AF65-F5344CB8AC3E}">
        <p14:creationId xmlns:p14="http://schemas.microsoft.com/office/powerpoint/2010/main" val="1785003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err="1" smtClean="0"/>
              <a:t>Guida</a:t>
            </a:r>
            <a:r>
              <a:rPr lang="en-US" b="1" u="sng" dirty="0" smtClean="0"/>
              <a:t> </a:t>
            </a:r>
            <a:r>
              <a:rPr lang="en-US" b="1" u="sng" dirty="0" err="1" smtClean="0"/>
              <a:t>docente</a:t>
            </a:r>
            <a:endParaRPr lang="en-US"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it-IT" b="1"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b="0" noProof="0" dirty="0" smtClean="0"/>
              <a:t>Ora</a:t>
            </a:r>
            <a:r>
              <a:rPr lang="it-IT" b="0" baseline="0" noProof="0" dirty="0" smtClean="0"/>
              <a:t> vogliamo dimostrare agli alunni che utilizzare il Metodo del Detective, cioè porsi delle domande, può diventare una strategia utile nella risoluzione del gioco </a:t>
            </a:r>
            <a:r>
              <a:rPr lang="it-IT" b="0" baseline="0" noProof="0" dirty="0" err="1" smtClean="0"/>
              <a:t>Move</a:t>
            </a:r>
            <a:r>
              <a:rPr lang="it-IT" b="0" baseline="0" noProof="0" dirty="0" smtClean="0"/>
              <a:t> </a:t>
            </a:r>
            <a:r>
              <a:rPr lang="it-IT" b="0" baseline="0" noProof="0" dirty="0" err="1" smtClean="0"/>
              <a:t>It</a:t>
            </a:r>
            <a:r>
              <a:rPr lang="it-IT" b="0" baseline="0"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b="0"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b="0" noProof="0" dirty="0" smtClean="0"/>
              <a:t>&lt;&lt; Le</a:t>
            </a:r>
            <a:r>
              <a:rPr lang="it-IT" b="0" baseline="0" noProof="0" dirty="0" smtClean="0"/>
              <a:t> prossime</a:t>
            </a:r>
            <a:r>
              <a:rPr lang="it-IT" b="0" noProof="0" dirty="0" smtClean="0"/>
              <a:t> diapositive descrivono i 3 passaggi per l'applicazione del Metodo del Detective nel gioco. L'obiettivo principale del Metodo del Detective è creare un ordine prestabilito</a:t>
            </a:r>
            <a:r>
              <a:rPr lang="it-IT" b="0" baseline="0" noProof="0" dirty="0" smtClean="0"/>
              <a:t> </a:t>
            </a:r>
            <a:r>
              <a:rPr lang="it-IT" b="0" noProof="0" dirty="0" smtClean="0"/>
              <a:t>nel processo di</a:t>
            </a:r>
            <a:r>
              <a:rPr lang="it-IT" b="0" baseline="0" noProof="0" dirty="0" smtClean="0"/>
              <a:t> </a:t>
            </a:r>
            <a:r>
              <a:rPr lang="it-IT" b="0" noProof="0" dirty="0" err="1" smtClean="0"/>
              <a:t>problem</a:t>
            </a:r>
            <a:r>
              <a:rPr lang="it-IT" b="0" baseline="0" noProof="0" dirty="0" smtClean="0"/>
              <a:t> </a:t>
            </a:r>
            <a:r>
              <a:rPr lang="it-IT" b="0" noProof="0" dirty="0" err="1" smtClean="0"/>
              <a:t>solving</a:t>
            </a:r>
            <a:r>
              <a:rPr lang="it-IT" b="0" noProof="0" dirty="0" smtClean="0"/>
              <a:t> &gt;&gt;</a:t>
            </a:r>
          </a:p>
          <a:p>
            <a:pPr algn="l" rtl="0"/>
            <a:endParaRPr lang="it-IT" b="0" noProof="0" dirty="0" smtClean="0"/>
          </a:p>
          <a:p>
            <a:pPr algn="l" rtl="0"/>
            <a:r>
              <a:rPr lang="it-IT" b="0" noProof="0" dirty="0" smtClean="0"/>
              <a:t>Spiega che il Metodo del Detective ha 3 passaggi. In ogni passaggio </a:t>
            </a:r>
            <a:r>
              <a:rPr lang="it-IT" b="1" u="sng" noProof="0" dirty="0" smtClean="0"/>
              <a:t>dobbiamo porci una domanda</a:t>
            </a:r>
            <a:r>
              <a:rPr lang="it-IT" b="0" noProof="0" dirty="0" smtClean="0"/>
              <a:t>..</a:t>
            </a:r>
          </a:p>
          <a:p>
            <a:pPr algn="l" rtl="0"/>
            <a:endParaRPr lang="it-IT" b="0" noProof="0" dirty="0" smtClean="0"/>
          </a:p>
          <a:p>
            <a:pPr algn="l" rtl="0"/>
            <a:r>
              <a:rPr lang="it-IT" b="0" noProof="0" dirty="0" smtClean="0"/>
              <a:t>&lt;&lt; ad ogni clic del mouse verrà rivelato un altro passaggio &gt;&gt;</a:t>
            </a:r>
          </a:p>
          <a:p>
            <a:pPr marL="628650" lvl="1" indent="-171450" algn="l" rtl="0">
              <a:buFont typeface="Arial"/>
              <a:buChar char="•"/>
            </a:pPr>
            <a:r>
              <a:rPr lang="it-IT" b="1" u="sng" noProof="0" dirty="0" smtClean="0"/>
              <a:t>Passo 1</a:t>
            </a:r>
            <a:r>
              <a:rPr lang="it-IT" b="0" noProof="0" dirty="0" smtClean="0"/>
              <a:t>: dobbiamo definire il nostro obiettivo primario. </a:t>
            </a:r>
          </a:p>
          <a:p>
            <a:pPr marL="457200" lvl="1" indent="0" algn="l" rtl="0">
              <a:buFont typeface="Arial"/>
              <a:buNone/>
            </a:pPr>
            <a:r>
              <a:rPr lang="it-IT" b="0" noProof="0" dirty="0" smtClean="0"/>
              <a:t>Quindi chiediamoci</a:t>
            </a:r>
            <a:r>
              <a:rPr lang="it-IT" b="0" i="1" noProof="0" dirty="0" smtClean="0"/>
              <a:t>: “Cosa vogliamo raggiungere? Cosa</a:t>
            </a:r>
            <a:r>
              <a:rPr lang="it-IT" b="0" i="1" baseline="0" noProof="0" dirty="0" smtClean="0"/>
              <a:t> dobbiamo risolvere?”</a:t>
            </a:r>
          </a:p>
          <a:p>
            <a:pPr marL="457200" lvl="1" indent="0" algn="l" rtl="0">
              <a:buFont typeface="Arial"/>
              <a:buNone/>
            </a:pPr>
            <a:endParaRPr lang="it-IT" b="0" noProof="0" dirty="0" smtClean="0"/>
          </a:p>
          <a:p>
            <a:pPr marL="628650" lvl="1" indent="-171450" algn="l" rtl="0">
              <a:buFont typeface="Arial"/>
              <a:buChar char="•"/>
            </a:pPr>
            <a:r>
              <a:rPr lang="it-IT" b="1" u="sng" noProof="0" dirty="0" smtClean="0"/>
              <a:t>Passo 2</a:t>
            </a:r>
            <a:r>
              <a:rPr lang="it-IT" b="0" noProof="0" dirty="0" smtClean="0"/>
              <a:t>: abbiamo bisogno di identificare i fattori, elementi che ci ostacolano. </a:t>
            </a:r>
          </a:p>
          <a:p>
            <a:pPr marL="457200" lvl="1" indent="0" algn="l" rtl="0">
              <a:buFont typeface="Arial"/>
              <a:buNone/>
            </a:pPr>
            <a:r>
              <a:rPr lang="it-IT" b="0" noProof="0" dirty="0" smtClean="0"/>
              <a:t>Quindi ci chiederemo: “</a:t>
            </a:r>
            <a:r>
              <a:rPr lang="it-IT" b="0" i="1" noProof="0" dirty="0" smtClean="0"/>
              <a:t>Cosa blocca la nostra strada?</a:t>
            </a:r>
            <a:r>
              <a:rPr lang="it-IT" b="0" i="1" baseline="0" noProof="0" dirty="0" smtClean="0"/>
              <a:t> Che elementi ostacolano lo spostamento di Marco in questo momento? </a:t>
            </a:r>
            <a:endParaRPr lang="it-IT" b="0" i="1" noProof="0" dirty="0" smtClean="0"/>
          </a:p>
          <a:p>
            <a:pPr marL="457200" lvl="1" indent="0" algn="l" rtl="0">
              <a:buFont typeface="Arial"/>
              <a:buNone/>
            </a:pPr>
            <a:endParaRPr lang="it-IT" b="0" noProof="0" dirty="0" smtClean="0"/>
          </a:p>
          <a:p>
            <a:pPr marL="628650" lvl="1" indent="-171450" algn="l" rtl="0">
              <a:buFont typeface="Arial"/>
              <a:buChar char="•"/>
            </a:pPr>
            <a:r>
              <a:rPr lang="it-IT" b="1" u="sng" noProof="0" dirty="0" smtClean="0"/>
              <a:t>Passo 3</a:t>
            </a:r>
            <a:r>
              <a:rPr lang="it-IT" b="0" noProof="0" dirty="0" smtClean="0"/>
              <a:t>: ora è il momento di suddividere il problema in obiettivi secondari. Dovremmo identificare e risolvere altri ostacoli (mobili) intermedi che</a:t>
            </a:r>
            <a:r>
              <a:rPr lang="it-IT" b="0" baseline="0" noProof="0" dirty="0" smtClean="0"/>
              <a:t> ci permetteranno di risolvere l’intera sfida.</a:t>
            </a:r>
            <a:r>
              <a:rPr lang="it-IT" b="0" noProof="0" dirty="0" smtClean="0"/>
              <a:t> </a:t>
            </a:r>
          </a:p>
          <a:p>
            <a:pPr marL="628650" lvl="1" indent="-171450" algn="l" rtl="0">
              <a:buFont typeface="Arial"/>
              <a:buChar char="•"/>
            </a:pPr>
            <a:r>
              <a:rPr lang="it-IT" b="0" noProof="0" dirty="0" smtClean="0"/>
              <a:t>Quindi ci chiediamo: “</a:t>
            </a:r>
            <a:r>
              <a:rPr lang="it-IT" b="0" i="1" noProof="0" dirty="0" smtClean="0"/>
              <a:t>Dove dovrebbe essere spostato</a:t>
            </a:r>
            <a:r>
              <a:rPr lang="it-IT" b="0" i="1" baseline="0" noProof="0" dirty="0" smtClean="0"/>
              <a:t> </a:t>
            </a:r>
            <a:r>
              <a:rPr lang="it-IT" b="0" i="1" noProof="0" dirty="0" smtClean="0"/>
              <a:t>questo ostacolo? ...E quest’altro?</a:t>
            </a:r>
            <a:r>
              <a:rPr lang="it-IT" b="0" i="1" baseline="0" noProof="0" dirty="0" smtClean="0"/>
              <a:t> Da che cos’è bloccato questo divano?”</a:t>
            </a:r>
            <a:endParaRPr lang="it-IT" b="0" i="1" noProof="0" dirty="0" smtClean="0"/>
          </a:p>
          <a:p>
            <a:pPr algn="l" rtl="0"/>
            <a:endParaRPr lang="it-IT" b="0" noProof="0" dirty="0" smtClean="0"/>
          </a:p>
          <a:p>
            <a:pPr algn="l" rtl="0"/>
            <a:endParaRPr lang="it-IT" b="0" noProof="0" dirty="0" smtClean="0"/>
          </a:p>
          <a:p>
            <a:pPr algn="l" rtl="0"/>
            <a:r>
              <a:rPr lang="it-IT" b="0" noProof="0" dirty="0" smtClean="0"/>
              <a:t>&lt;&lt; Per verificare la comprensione degli studenti chiedi loro di spiegare il metodo usando le loro stesse parole &gt;&gt;</a:t>
            </a:r>
            <a:endParaRPr lang="it-IT" sz="1200" kern="1200" noProof="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noProof="0" dirty="0" smtClean="0"/>
              <a:t>______________________</a:t>
            </a:r>
          </a:p>
          <a:p>
            <a:pPr algn="l" rtl="0"/>
            <a:endParaRPr lang="it-IT" noProof="0" dirty="0"/>
          </a:p>
        </p:txBody>
      </p:sp>
      <p:sp>
        <p:nvSpPr>
          <p:cNvPr id="4" name="מציין מיקום של מספר שקופית 3"/>
          <p:cNvSpPr>
            <a:spLocks noGrp="1"/>
          </p:cNvSpPr>
          <p:nvPr>
            <p:ph type="sldNum" sz="quarter" idx="10"/>
          </p:nvPr>
        </p:nvSpPr>
        <p:spPr/>
        <p:txBody>
          <a:bodyPr/>
          <a:lstStyle/>
          <a:p>
            <a:fld id="{EEE4D570-265A-4535-85E5-415DE75C0CA3}" type="slidenum">
              <a:rPr lang="he-IL" smtClean="0"/>
              <a:t>9</a:t>
            </a:fld>
            <a:endParaRPr lang="he-IL"/>
          </a:p>
        </p:txBody>
      </p:sp>
    </p:spTree>
    <p:extLst>
      <p:ext uri="{BB962C8B-B14F-4D97-AF65-F5344CB8AC3E}">
        <p14:creationId xmlns:p14="http://schemas.microsoft.com/office/powerpoint/2010/main" val="1410372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p>
            <a:fld id="{98AF672D-6DB4-48C2-9B12-3835B750C2C1}" type="datetimeFigureOut">
              <a:rPr lang="en-US" smtClean="0"/>
              <a:t>24. 01. 01.</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9186AF07-51AC-40B7-9FBC-7D9B52DE5210}" type="slidenum">
              <a:rPr lang="en-US" smtClean="0"/>
              <a:t>‹#›</a:t>
            </a:fld>
            <a:endParaRPr lang="en-US"/>
          </a:p>
        </p:txBody>
      </p:sp>
    </p:spTree>
    <p:extLst>
      <p:ext uri="{BB962C8B-B14F-4D97-AF65-F5344CB8AC3E}">
        <p14:creationId xmlns:p14="http://schemas.microsoft.com/office/powerpoint/2010/main" val="3070765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98AF672D-6DB4-48C2-9B12-3835B750C2C1}" type="datetimeFigureOut">
              <a:rPr lang="en-US" smtClean="0"/>
              <a:t>24. 01. 01.</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9186AF07-51AC-40B7-9FBC-7D9B52DE5210}" type="slidenum">
              <a:rPr lang="en-US" smtClean="0"/>
              <a:t>‹#›</a:t>
            </a:fld>
            <a:endParaRPr lang="en-US"/>
          </a:p>
        </p:txBody>
      </p:sp>
    </p:spTree>
    <p:extLst>
      <p:ext uri="{BB962C8B-B14F-4D97-AF65-F5344CB8AC3E}">
        <p14:creationId xmlns:p14="http://schemas.microsoft.com/office/powerpoint/2010/main" val="49829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98AF672D-6DB4-48C2-9B12-3835B750C2C1}" type="datetimeFigureOut">
              <a:rPr lang="en-US" smtClean="0"/>
              <a:t>24. 01. 01.</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9186AF07-51AC-40B7-9FBC-7D9B52DE5210}" type="slidenum">
              <a:rPr lang="en-US" smtClean="0"/>
              <a:t>‹#›</a:t>
            </a:fld>
            <a:endParaRPr lang="en-US"/>
          </a:p>
        </p:txBody>
      </p:sp>
    </p:spTree>
    <p:extLst>
      <p:ext uri="{BB962C8B-B14F-4D97-AF65-F5344CB8AC3E}">
        <p14:creationId xmlns:p14="http://schemas.microsoft.com/office/powerpoint/2010/main" val="85399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98AF672D-6DB4-48C2-9B12-3835B750C2C1}" type="datetimeFigureOut">
              <a:rPr lang="en-US" smtClean="0"/>
              <a:t>24. 01. 01.</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9186AF07-51AC-40B7-9FBC-7D9B52DE5210}" type="slidenum">
              <a:rPr lang="en-US" smtClean="0"/>
              <a:t>‹#›</a:t>
            </a:fld>
            <a:endParaRPr lang="en-US"/>
          </a:p>
        </p:txBody>
      </p:sp>
    </p:spTree>
    <p:extLst>
      <p:ext uri="{BB962C8B-B14F-4D97-AF65-F5344CB8AC3E}">
        <p14:creationId xmlns:p14="http://schemas.microsoft.com/office/powerpoint/2010/main" val="415666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98AF672D-6DB4-48C2-9B12-3835B750C2C1}" type="datetimeFigureOut">
              <a:rPr lang="en-US" smtClean="0"/>
              <a:t>24. 01. 01.</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9186AF07-51AC-40B7-9FBC-7D9B52DE5210}" type="slidenum">
              <a:rPr lang="en-US" smtClean="0"/>
              <a:t>‹#›</a:t>
            </a:fld>
            <a:endParaRPr lang="en-US"/>
          </a:p>
        </p:txBody>
      </p:sp>
    </p:spTree>
    <p:extLst>
      <p:ext uri="{BB962C8B-B14F-4D97-AF65-F5344CB8AC3E}">
        <p14:creationId xmlns:p14="http://schemas.microsoft.com/office/powerpoint/2010/main" val="43903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p:cNvSpPr>
            <a:spLocks noGrp="1"/>
          </p:cNvSpPr>
          <p:nvPr>
            <p:ph type="dt" sz="half" idx="10"/>
          </p:nvPr>
        </p:nvSpPr>
        <p:spPr/>
        <p:txBody>
          <a:bodyPr/>
          <a:lstStyle/>
          <a:p>
            <a:fld id="{98AF672D-6DB4-48C2-9B12-3835B750C2C1}" type="datetimeFigureOut">
              <a:rPr lang="en-US" smtClean="0"/>
              <a:t>24. 01. 01.</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9186AF07-51AC-40B7-9FBC-7D9B52DE5210}" type="slidenum">
              <a:rPr lang="en-US" smtClean="0"/>
              <a:t>‹#›</a:t>
            </a:fld>
            <a:endParaRPr lang="en-US"/>
          </a:p>
        </p:txBody>
      </p:sp>
    </p:spTree>
    <p:extLst>
      <p:ext uri="{BB962C8B-B14F-4D97-AF65-F5344CB8AC3E}">
        <p14:creationId xmlns:p14="http://schemas.microsoft.com/office/powerpoint/2010/main" val="1253857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p:cNvSpPr>
            <a:spLocks noGrp="1"/>
          </p:cNvSpPr>
          <p:nvPr>
            <p:ph type="dt" sz="half" idx="10"/>
          </p:nvPr>
        </p:nvSpPr>
        <p:spPr/>
        <p:txBody>
          <a:bodyPr/>
          <a:lstStyle/>
          <a:p>
            <a:fld id="{98AF672D-6DB4-48C2-9B12-3835B750C2C1}" type="datetimeFigureOut">
              <a:rPr lang="en-US" smtClean="0"/>
              <a:t>24. 01. 01.</a:t>
            </a:fld>
            <a:endParaRPr lang="en-US"/>
          </a:p>
        </p:txBody>
      </p:sp>
      <p:sp>
        <p:nvSpPr>
          <p:cNvPr id="8" name="מציין מיקום של כותרת תחתונה 7"/>
          <p:cNvSpPr>
            <a:spLocks noGrp="1"/>
          </p:cNvSpPr>
          <p:nvPr>
            <p:ph type="ftr" sz="quarter" idx="11"/>
          </p:nvPr>
        </p:nvSpPr>
        <p:spPr/>
        <p:txBody>
          <a:bodyPr/>
          <a:lstStyle/>
          <a:p>
            <a:endParaRPr lang="en-US"/>
          </a:p>
        </p:txBody>
      </p:sp>
      <p:sp>
        <p:nvSpPr>
          <p:cNvPr id="9" name="מציין מיקום של מספר שקופית 8"/>
          <p:cNvSpPr>
            <a:spLocks noGrp="1"/>
          </p:cNvSpPr>
          <p:nvPr>
            <p:ph type="sldNum" sz="quarter" idx="12"/>
          </p:nvPr>
        </p:nvSpPr>
        <p:spPr/>
        <p:txBody>
          <a:bodyPr/>
          <a:lstStyle/>
          <a:p>
            <a:fld id="{9186AF07-51AC-40B7-9FBC-7D9B52DE5210}" type="slidenum">
              <a:rPr lang="en-US" smtClean="0"/>
              <a:t>‹#›</a:t>
            </a:fld>
            <a:endParaRPr lang="en-US"/>
          </a:p>
        </p:txBody>
      </p:sp>
    </p:spTree>
    <p:extLst>
      <p:ext uri="{BB962C8B-B14F-4D97-AF65-F5344CB8AC3E}">
        <p14:creationId xmlns:p14="http://schemas.microsoft.com/office/powerpoint/2010/main" val="209719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p>
            <a:fld id="{98AF672D-6DB4-48C2-9B12-3835B750C2C1}" type="datetimeFigureOut">
              <a:rPr lang="en-US" smtClean="0"/>
              <a:t>24. 01. 01.</a:t>
            </a:fld>
            <a:endParaRPr lang="en-US"/>
          </a:p>
        </p:txBody>
      </p:sp>
      <p:sp>
        <p:nvSpPr>
          <p:cNvPr id="4" name="מציין מיקום של כותרת תחתונה 3"/>
          <p:cNvSpPr>
            <a:spLocks noGrp="1"/>
          </p:cNvSpPr>
          <p:nvPr>
            <p:ph type="ftr" sz="quarter" idx="11"/>
          </p:nvPr>
        </p:nvSpPr>
        <p:spPr/>
        <p:txBody>
          <a:bodyPr/>
          <a:lstStyle/>
          <a:p>
            <a:endParaRPr lang="en-US"/>
          </a:p>
        </p:txBody>
      </p:sp>
      <p:sp>
        <p:nvSpPr>
          <p:cNvPr id="5" name="מציין מיקום של מספר שקופית 4"/>
          <p:cNvSpPr>
            <a:spLocks noGrp="1"/>
          </p:cNvSpPr>
          <p:nvPr>
            <p:ph type="sldNum" sz="quarter" idx="12"/>
          </p:nvPr>
        </p:nvSpPr>
        <p:spPr/>
        <p:txBody>
          <a:bodyPr/>
          <a:lstStyle/>
          <a:p>
            <a:fld id="{9186AF07-51AC-40B7-9FBC-7D9B52DE5210}" type="slidenum">
              <a:rPr lang="en-US" smtClean="0"/>
              <a:t>‹#›</a:t>
            </a:fld>
            <a:endParaRPr lang="en-US"/>
          </a:p>
        </p:txBody>
      </p:sp>
    </p:spTree>
    <p:extLst>
      <p:ext uri="{BB962C8B-B14F-4D97-AF65-F5344CB8AC3E}">
        <p14:creationId xmlns:p14="http://schemas.microsoft.com/office/powerpoint/2010/main" val="2785519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98AF672D-6DB4-48C2-9B12-3835B750C2C1}" type="datetimeFigureOut">
              <a:rPr lang="en-US" smtClean="0"/>
              <a:t>24. 01. 01.</a:t>
            </a:fld>
            <a:endParaRPr lang="en-US"/>
          </a:p>
        </p:txBody>
      </p:sp>
      <p:sp>
        <p:nvSpPr>
          <p:cNvPr id="3" name="מציין מיקום של כותרת תחתונה 2"/>
          <p:cNvSpPr>
            <a:spLocks noGrp="1"/>
          </p:cNvSpPr>
          <p:nvPr>
            <p:ph type="ftr" sz="quarter" idx="11"/>
          </p:nvPr>
        </p:nvSpPr>
        <p:spPr/>
        <p:txBody>
          <a:bodyPr/>
          <a:lstStyle/>
          <a:p>
            <a:endParaRPr lang="en-US"/>
          </a:p>
        </p:txBody>
      </p:sp>
      <p:sp>
        <p:nvSpPr>
          <p:cNvPr id="4" name="מציין מיקום של מספר שקופית 3"/>
          <p:cNvSpPr>
            <a:spLocks noGrp="1"/>
          </p:cNvSpPr>
          <p:nvPr>
            <p:ph type="sldNum" sz="quarter" idx="12"/>
          </p:nvPr>
        </p:nvSpPr>
        <p:spPr/>
        <p:txBody>
          <a:bodyPr/>
          <a:lstStyle/>
          <a:p>
            <a:fld id="{9186AF07-51AC-40B7-9FBC-7D9B52DE5210}" type="slidenum">
              <a:rPr lang="en-US" smtClean="0"/>
              <a:t>‹#›</a:t>
            </a:fld>
            <a:endParaRPr lang="en-US"/>
          </a:p>
        </p:txBody>
      </p:sp>
    </p:spTree>
    <p:extLst>
      <p:ext uri="{BB962C8B-B14F-4D97-AF65-F5344CB8AC3E}">
        <p14:creationId xmlns:p14="http://schemas.microsoft.com/office/powerpoint/2010/main" val="187430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8AF672D-6DB4-48C2-9B12-3835B750C2C1}" type="datetimeFigureOut">
              <a:rPr lang="en-US" smtClean="0"/>
              <a:t>24. 01. 01.</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9186AF07-51AC-40B7-9FBC-7D9B52DE5210}" type="slidenum">
              <a:rPr lang="en-US" smtClean="0"/>
              <a:t>‹#›</a:t>
            </a:fld>
            <a:endParaRPr lang="en-US"/>
          </a:p>
        </p:txBody>
      </p:sp>
    </p:spTree>
    <p:extLst>
      <p:ext uri="{BB962C8B-B14F-4D97-AF65-F5344CB8AC3E}">
        <p14:creationId xmlns:p14="http://schemas.microsoft.com/office/powerpoint/2010/main" val="1703944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8AF672D-6DB4-48C2-9B12-3835B750C2C1}" type="datetimeFigureOut">
              <a:rPr lang="en-US" smtClean="0"/>
              <a:t>24. 01. 01.</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9186AF07-51AC-40B7-9FBC-7D9B52DE5210}" type="slidenum">
              <a:rPr lang="en-US" smtClean="0"/>
              <a:t>‹#›</a:t>
            </a:fld>
            <a:endParaRPr lang="en-US"/>
          </a:p>
        </p:txBody>
      </p:sp>
    </p:spTree>
    <p:extLst>
      <p:ext uri="{BB962C8B-B14F-4D97-AF65-F5344CB8AC3E}">
        <p14:creationId xmlns:p14="http://schemas.microsoft.com/office/powerpoint/2010/main" val="18583593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8AF672D-6DB4-48C2-9B12-3835B750C2C1}" type="datetimeFigureOut">
              <a:rPr lang="en-US" smtClean="0"/>
              <a:t>24. 01. 01.</a:t>
            </a:fld>
            <a:endParaRPr lang="en-US"/>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186AF07-51AC-40B7-9FBC-7D9B52DE5210}" type="slidenum">
              <a:rPr lang="en-US" smtClean="0"/>
              <a:t>‹#›</a:t>
            </a:fld>
            <a:endParaRPr lang="en-US"/>
          </a:p>
        </p:txBody>
      </p:sp>
    </p:spTree>
    <p:extLst>
      <p:ext uri="{BB962C8B-B14F-4D97-AF65-F5344CB8AC3E}">
        <p14:creationId xmlns:p14="http://schemas.microsoft.com/office/powerpoint/2010/main" val="868310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34.png"/><Relationship Id="rId12"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s>
</file>

<file path=ppt/slides/_rels/slide11.xml.rels><?xml version="1.0" encoding="UTF-8" standalone="yes"?>
<Relationships xmlns="http://schemas.openxmlformats.org/package/2006/relationships"><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s>
</file>

<file path=ppt/slides/_rels/slide12.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s>
</file>

<file path=ppt/slides/_rels/slide13.xml.rels><?xml version="1.0" encoding="UTF-8" standalone="yes"?>
<Relationships xmlns="http://schemas.openxmlformats.org/package/2006/relationships"><Relationship Id="rId11" Type="http://schemas.openxmlformats.org/officeDocument/2006/relationships/hyperlink" Target="Session%201%20Slide%2018.mp4" TargetMode="External"/><Relationship Id="rId12" Type="http://schemas.openxmlformats.org/officeDocument/2006/relationships/image" Target="../media/image42.png"/><Relationship Id="rId13" Type="http://schemas.openxmlformats.org/officeDocument/2006/relationships/image" Target="../media/image43.png"/><Relationship Id="rId14" Type="http://schemas.microsoft.com/office/2007/relationships/hdphoto" Target="../media/hdphoto10.wdp"/><Relationship Id="rId15"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6.png"/><Relationship Id="rId4" Type="http://schemas.microsoft.com/office/2007/relationships/hdphoto" Target="../media/hdphoto9.wdp"/><Relationship Id="rId5" Type="http://schemas.openxmlformats.org/officeDocument/2006/relationships/image" Target="../media/image2.png"/><Relationship Id="rId6" Type="http://schemas.openxmlformats.org/officeDocument/2006/relationships/image" Target="../media/image37.png"/><Relationship Id="rId7" Type="http://schemas.openxmlformats.org/officeDocument/2006/relationships/image" Target="../media/image38.jpeg"/><Relationship Id="rId8" Type="http://schemas.openxmlformats.org/officeDocument/2006/relationships/image" Target="../media/image39.jpeg"/><Relationship Id="rId9" Type="http://schemas.openxmlformats.org/officeDocument/2006/relationships/image" Target="../media/image40.jpeg"/><Relationship Id="rId10"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5" Type="http://schemas.openxmlformats.org/officeDocument/2006/relationships/image" Target="../media/image5.png"/><Relationship Id="rId6" Type="http://schemas.openxmlformats.org/officeDocument/2006/relationships/image" Target="../media/image6.png"/><Relationship Id="rId7" Type="http://schemas.microsoft.com/office/2007/relationships/hdphoto" Target="../media/hdphoto2.wdp"/><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microsoft.com/office/2007/relationships/hdphoto" Target="../media/hdphoto3.wdp"/><Relationship Id="rId6" Type="http://schemas.openxmlformats.org/officeDocument/2006/relationships/image" Target="../media/image11.jpeg"/><Relationship Id="rId7" Type="http://schemas.microsoft.com/office/2007/relationships/hdphoto" Target="../media/hdphoto4.wdp"/><Relationship Id="rId8"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jpeg"/><Relationship Id="rId5" Type="http://schemas.microsoft.com/office/2007/relationships/hdphoto" Target="../media/hdphoto5.wdp"/><Relationship Id="rId6" Type="http://schemas.openxmlformats.org/officeDocument/2006/relationships/image" Target="../media/image13.png"/><Relationship Id="rId7" Type="http://schemas.microsoft.com/office/2007/relationships/hdphoto" Target="../media/hdphoto6.wdp"/><Relationship Id="rId8" Type="http://schemas.openxmlformats.org/officeDocument/2006/relationships/image" Target="../media/image11.jpeg"/><Relationship Id="rId9" Type="http://schemas.microsoft.com/office/2007/relationships/hdphoto" Target="../media/hdphoto4.wdp"/><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microsoft.com/office/2007/relationships/hdphoto" Target="../media/hdphoto7.wdp"/><Relationship Id="rId7" Type="http://schemas.openxmlformats.org/officeDocument/2006/relationships/image" Target="../media/image17.png"/><Relationship Id="rId8" Type="http://schemas.openxmlformats.org/officeDocument/2006/relationships/image" Target="../media/image2.png"/><Relationship Id="rId9" Type="http://schemas.openxmlformats.org/officeDocument/2006/relationships/image" Target="../media/image18.png"/><Relationship Id="rId10"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png"/><Relationship Id="rId8"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microsoft.com/office/2007/relationships/hdphoto" Target="../media/hdphoto8.wdp"/><Relationship Id="rId6"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microsoft.com/office/2007/relationships/hdphoto" Target="../media/hdphoto8.wdp"/><Relationship Id="rId6"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4" Type="http://schemas.microsoft.com/office/2007/relationships/hdphoto" Target="../media/hdphoto8.wdp"/><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7975" cy="6860471"/>
            <a:chOff x="1" y="0"/>
            <a:chExt cx="12197975" cy="6860471"/>
          </a:xfrm>
        </p:grpSpPr>
        <p:pic>
          <p:nvPicPr>
            <p:cNvPr id="3" name="תמונה 2">
              <a:extLst>
                <a:ext uri="{FF2B5EF4-FFF2-40B4-BE49-F238E27FC236}">
                  <a16:creationId xmlns:a16="http://schemas.microsoft.com/office/drawing/2014/main" xmlns="" id="{F09EE432-B6D0-4B94-87FA-E1F8B8FE0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260" y="0"/>
              <a:ext cx="10343716" cy="6860471"/>
            </a:xfrm>
            <a:prstGeom prst="rect">
              <a:avLst/>
            </a:prstGeom>
          </p:spPr>
        </p:pic>
        <p:pic>
          <p:nvPicPr>
            <p:cNvPr id="13" name="תמונה 2">
              <a:extLst>
                <a:ext uri="{FF2B5EF4-FFF2-40B4-BE49-F238E27FC236}">
                  <a16:creationId xmlns:a16="http://schemas.microsoft.com/office/drawing/2014/main" xmlns="" id="{F09EE432-B6D0-4B94-87FA-E1F8B8FE0DAD}"/>
                </a:ext>
              </a:extLst>
            </p:cNvPr>
            <p:cNvPicPr>
              <a:picLocks noChangeAspect="1"/>
            </p:cNvPicPr>
            <p:nvPr/>
          </p:nvPicPr>
          <p:blipFill rotWithShape="1">
            <a:blip r:embed="rId3">
              <a:extLst>
                <a:ext uri="{28A0092B-C50C-407E-A947-70E740481C1C}">
                  <a14:useLocalDpi xmlns:a14="http://schemas.microsoft.com/office/drawing/2010/main" val="0"/>
                </a:ext>
              </a:extLst>
            </a:blip>
            <a:srcRect r="84261"/>
            <a:stretch/>
          </p:blipFill>
          <p:spPr>
            <a:xfrm>
              <a:off x="1" y="0"/>
              <a:ext cx="3482235" cy="6860471"/>
            </a:xfrm>
            <a:prstGeom prst="rect">
              <a:avLst/>
            </a:prstGeom>
          </p:spPr>
        </p:pic>
      </p:grpSp>
      <p:pic>
        <p:nvPicPr>
          <p:cNvPr id="5" name="Picture 2" descr="C:\Users\dor\Desktop\ooooooooooo\WWWWWWWWWW.png"/>
          <p:cNvPicPr>
            <a:picLocks noChangeAspect="1" noChangeArrowheads="1"/>
          </p:cNvPicPr>
          <p:nvPr/>
        </p:nvPicPr>
        <p:blipFill rotWithShape="1">
          <a:blip r:embed="rId4">
            <a:extLst>
              <a:ext uri="{28A0092B-C50C-407E-A947-70E740481C1C}">
                <a14:useLocalDpi xmlns:a14="http://schemas.microsoft.com/office/drawing/2010/main" val="0"/>
              </a:ext>
            </a:extLst>
          </a:blip>
          <a:srcRect l="10454" b="24976"/>
          <a:stretch/>
        </p:blipFill>
        <p:spPr bwMode="auto">
          <a:xfrm flipV="1">
            <a:off x="0" y="-2"/>
            <a:ext cx="5273457" cy="19594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4898" y="168749"/>
            <a:ext cx="4593801" cy="707886"/>
          </a:xfrm>
          <a:prstGeom prst="rect">
            <a:avLst/>
          </a:prstGeom>
          <a:noFill/>
        </p:spPr>
        <p:txBody>
          <a:bodyPr wrap="square" rtlCol="1">
            <a:spAutoFit/>
          </a:bodyPr>
          <a:lstStyle/>
          <a:p>
            <a:pPr algn="l" rtl="0"/>
            <a:r>
              <a:rPr lang="en-US" sz="4000" dirty="0">
                <a:solidFill>
                  <a:schemeClr val="bg1"/>
                </a:solidFill>
                <a:effectLst>
                  <a:outerShdw blurRad="38100" dist="38100" dir="2700000" algn="tl">
                    <a:srgbClr val="000000">
                      <a:alpha val="43137"/>
                    </a:srgbClr>
                  </a:outerShdw>
                </a:effectLst>
                <a:latin typeface="Calibri Light" panose="020F0302020204030204" pitchFamily="34" charset="0"/>
                <a:ea typeface="Open Sans Light" panose="020B0306030504020204" pitchFamily="34" charset="0"/>
                <a:cs typeface="Open Sans Light" panose="020B0306030504020204" pitchFamily="34" charset="0"/>
              </a:rPr>
              <a:t>Problem Solving</a:t>
            </a:r>
          </a:p>
        </p:txBody>
      </p:sp>
      <p:sp>
        <p:nvSpPr>
          <p:cNvPr id="7" name="TextBox 6"/>
          <p:cNvSpPr txBox="1"/>
          <p:nvPr/>
        </p:nvSpPr>
        <p:spPr>
          <a:xfrm>
            <a:off x="244898" y="1309454"/>
            <a:ext cx="2846645" cy="369332"/>
          </a:xfrm>
          <a:prstGeom prst="rect">
            <a:avLst/>
          </a:prstGeom>
          <a:noFill/>
        </p:spPr>
        <p:txBody>
          <a:bodyPr wrap="square" rtlCol="1">
            <a:spAutoFit/>
          </a:bodyPr>
          <a:lstStyle/>
          <a:p>
            <a:pPr algn="l" rtl="0"/>
            <a:r>
              <a:rPr lang="en-US" dirty="0" err="1" smtClean="0">
                <a:solidFill>
                  <a:schemeClr val="bg1"/>
                </a:solidFill>
                <a:latin typeface="Calibri Light" panose="020F0302020204030204" pitchFamily="34" charset="0"/>
                <a:ea typeface="Open Sans" panose="020B0606030504020204" pitchFamily="34" charset="0"/>
                <a:cs typeface="Open Sans" panose="020B0606030504020204" pitchFamily="34" charset="0"/>
              </a:rPr>
              <a:t>Lezione</a:t>
            </a:r>
            <a:r>
              <a:rPr lang="en-US" dirty="0" smtClean="0">
                <a:solidFill>
                  <a:schemeClr val="bg1"/>
                </a:solidFill>
                <a:latin typeface="Calibri Light" panose="020F0302020204030204" pitchFamily="34" charset="0"/>
                <a:ea typeface="Open Sans" panose="020B0606030504020204" pitchFamily="34" charset="0"/>
                <a:cs typeface="Open Sans" panose="020B0606030504020204" pitchFamily="34" charset="0"/>
              </a:rPr>
              <a:t> </a:t>
            </a:r>
            <a:r>
              <a:rPr lang="en-US" dirty="0">
                <a:solidFill>
                  <a:schemeClr val="bg1"/>
                </a:solidFill>
                <a:latin typeface="Calibri Light" panose="020F0302020204030204" pitchFamily="34" charset="0"/>
                <a:ea typeface="Open Sans" panose="020B0606030504020204" pitchFamily="34" charset="0"/>
                <a:cs typeface="Open Sans" panose="020B0606030504020204" pitchFamily="34" charset="0"/>
              </a:rPr>
              <a:t>1</a:t>
            </a:r>
            <a:endParaRPr lang="en-US" dirty="0">
              <a:solidFill>
                <a:schemeClr val="bg1"/>
              </a:solidFill>
              <a:effectLst>
                <a:outerShdw blurRad="38100" dist="38100" dir="2700000" algn="tl">
                  <a:srgbClr val="000000">
                    <a:alpha val="43137"/>
                  </a:srgbClr>
                </a:outerShdw>
              </a:effectLst>
              <a:latin typeface="Calibri Light" panose="020F0302020204030204" pitchFamily="34" charset="0"/>
              <a:ea typeface="Open Sans" panose="020B0606030504020204" pitchFamily="34" charset="0"/>
              <a:cs typeface="Open Sans" panose="020B0606030504020204" pitchFamily="34" charset="0"/>
            </a:endParaRPr>
          </a:p>
        </p:txBody>
      </p:sp>
      <p:grpSp>
        <p:nvGrpSpPr>
          <p:cNvPr id="8" name="Group 14"/>
          <p:cNvGrpSpPr/>
          <p:nvPr/>
        </p:nvGrpSpPr>
        <p:grpSpPr>
          <a:xfrm>
            <a:off x="219498" y="6371537"/>
            <a:ext cx="1634761" cy="271513"/>
            <a:chOff x="117029" y="109939"/>
            <a:chExt cx="1486146" cy="246830"/>
          </a:xfrm>
        </p:grpSpPr>
        <p:pic>
          <p:nvPicPr>
            <p:cNvPr id="9" name="Picture 2" descr="C:\Users\dor\Desktop\Accelium 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029" y="109939"/>
              <a:ext cx="1486146" cy="246830"/>
            </a:xfrm>
            <a:prstGeom prst="rect">
              <a:avLst/>
            </a:prstGeom>
            <a:noFill/>
            <a:effectLst>
              <a:outerShdw blurRad="63500" algn="ctr" rotWithShape="0">
                <a:prstClr val="black"/>
              </a:outerShdw>
            </a:effectLst>
            <a:extLst>
              <a:ext uri="{909E8E84-426E-40dd-AFC4-6F175D3DCCD1}">
                <a14:hiddenFill xmlns:a14="http://schemas.microsoft.com/office/drawing/2010/main">
                  <a:solidFill>
                    <a:srgbClr val="FFFFFF"/>
                  </a:solidFill>
                </a14:hiddenFill>
              </a:ext>
            </a:extLst>
          </p:spPr>
        </p:pic>
        <p:pic>
          <p:nvPicPr>
            <p:cNvPr id="10" name="Picture 2" descr="C:\Users\dor\Desktop\Accelium 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029" y="109939"/>
              <a:ext cx="1486146" cy="246830"/>
            </a:xfrm>
            <a:prstGeom prst="rect">
              <a:avLst/>
            </a:prstGeom>
            <a:noFill/>
            <a:effectLst>
              <a:outerShdw blurRad="25400" algn="ctr" rotWithShape="0">
                <a:prstClr val="black"/>
              </a:outerShdw>
            </a:effectLst>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244898" y="729834"/>
            <a:ext cx="4777846" cy="646331"/>
          </a:xfrm>
          <a:prstGeom prst="rect">
            <a:avLst/>
          </a:prstGeom>
          <a:noFill/>
        </p:spPr>
        <p:txBody>
          <a:bodyPr wrap="square" rtlCol="1">
            <a:spAutoFit/>
          </a:bodyPr>
          <a:lstStyle/>
          <a:p>
            <a:pPr algn="l" rtl="0"/>
            <a:r>
              <a:rPr lang="en-US" sz="3600" b="1" dirty="0" smtClean="0">
                <a:solidFill>
                  <a:srgbClr val="FFC000"/>
                </a:solidFill>
                <a:latin typeface="Calibri" panose="020F0502020204030204" pitchFamily="34" charset="0"/>
                <a:ea typeface="Open Sans Extrabold" panose="020B0906030804020204" pitchFamily="34" charset="0"/>
                <a:cs typeface="Open Sans Extrabold" panose="020B0906030804020204" pitchFamily="34" charset="0"/>
              </a:rPr>
              <a:t>Il </a:t>
            </a:r>
            <a:r>
              <a:rPr lang="en-US" sz="3600" b="1" dirty="0" err="1">
                <a:solidFill>
                  <a:srgbClr val="FFC000"/>
                </a:solidFill>
                <a:latin typeface="Calibri" panose="020F0502020204030204" pitchFamily="34" charset="0"/>
                <a:ea typeface="Open Sans Extrabold" panose="020B0906030804020204" pitchFamily="34" charset="0"/>
                <a:cs typeface="Open Sans Extrabold" panose="020B0906030804020204" pitchFamily="34" charset="0"/>
              </a:rPr>
              <a:t>M</a:t>
            </a:r>
            <a:r>
              <a:rPr lang="en-US" sz="3600" b="1" dirty="0" err="1" smtClean="0">
                <a:solidFill>
                  <a:srgbClr val="FFC000"/>
                </a:solidFill>
                <a:latin typeface="Calibri" panose="020F0502020204030204" pitchFamily="34" charset="0"/>
                <a:ea typeface="Open Sans Extrabold" panose="020B0906030804020204" pitchFamily="34" charset="0"/>
                <a:cs typeface="Open Sans Extrabold" panose="020B0906030804020204" pitchFamily="34" charset="0"/>
              </a:rPr>
              <a:t>etodo</a:t>
            </a:r>
            <a:r>
              <a:rPr lang="en-US" sz="3600" b="1" dirty="0" smtClean="0">
                <a:solidFill>
                  <a:srgbClr val="FFC000"/>
                </a:solidFill>
                <a:latin typeface="Calibri" panose="020F0502020204030204" pitchFamily="34" charset="0"/>
                <a:ea typeface="Open Sans Extrabold" panose="020B0906030804020204" pitchFamily="34" charset="0"/>
                <a:cs typeface="Open Sans Extrabold" panose="020B0906030804020204" pitchFamily="34" charset="0"/>
              </a:rPr>
              <a:t> del Detective</a:t>
            </a:r>
            <a:endParaRPr lang="en-US" sz="3600" b="1" dirty="0">
              <a:solidFill>
                <a:srgbClr val="FFC000"/>
              </a:solidFill>
              <a:effectLst>
                <a:outerShdw blurRad="38100" dist="38100" dir="2700000" algn="tl">
                  <a:srgbClr val="000000">
                    <a:alpha val="43137"/>
                  </a:srgbClr>
                </a:outerShdw>
              </a:effectLst>
              <a:latin typeface="Calibri" panose="020F0502020204030204" pitchFamily="34" charset="0"/>
              <a:ea typeface="Open Sans Extrabold" panose="020B0906030804020204" pitchFamily="34" charset="0"/>
              <a:cs typeface="Open Sans Extrabold" panose="020B0906030804020204" pitchFamily="34" charset="0"/>
            </a:endParaRPr>
          </a:p>
        </p:txBody>
      </p:sp>
      <p:sp>
        <p:nvSpPr>
          <p:cNvPr id="12" name="TextBox 11"/>
          <p:cNvSpPr txBox="1"/>
          <p:nvPr/>
        </p:nvSpPr>
        <p:spPr>
          <a:xfrm>
            <a:off x="1889054" y="6351709"/>
            <a:ext cx="215588" cy="210215"/>
          </a:xfrm>
          <a:prstGeom prst="rect">
            <a:avLst/>
          </a:prstGeom>
          <a:noFill/>
        </p:spPr>
        <p:txBody>
          <a:bodyPr wrap="square" rtlCol="1" anchor="ctr">
            <a:spAutoFit/>
          </a:bodyPr>
          <a:lstStyle/>
          <a:p>
            <a:pPr algn="ctr" rtl="0"/>
            <a:r>
              <a:rPr lang="he-IL" sz="1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rPr>
              <a:t>©</a:t>
            </a:r>
            <a:endParaRPr lang="en-US" sz="1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endParaRPr>
          </a:p>
        </p:txBody>
      </p:sp>
    </p:spTree>
    <p:extLst>
      <p:ext uri="{BB962C8B-B14F-4D97-AF65-F5344CB8AC3E}">
        <p14:creationId xmlns:p14="http://schemas.microsoft.com/office/powerpoint/2010/main" val="28011596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Development\Digital vision\Mindlab 3.0\Move to Digital\The Gym\Accelium EDU\Content\Accelium Project #4_ Creative Thinking\Course 4 - Lesson Plans\Draft_General\Graphic Assets\Cubes\Big cube.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9097" y="1463654"/>
            <a:ext cx="6027254" cy="4382465"/>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6323949" y="2236635"/>
            <a:ext cx="4934255" cy="461665"/>
          </a:xfrm>
          <a:prstGeom prst="rect">
            <a:avLst/>
          </a:prstGeom>
          <a:noFill/>
        </p:spPr>
        <p:txBody>
          <a:bodyPr wrap="square" rtlCol="1">
            <a:spAutoFit/>
          </a:bodyPr>
          <a:lstStyle/>
          <a:p>
            <a:pPr marL="342900" indent="-342900" algn="l" rtl="0">
              <a:buFont typeface="+mj-lt"/>
              <a:buAutoNum type="arabicPeriod"/>
            </a:pPr>
            <a:r>
              <a:rPr lang="en-US" sz="2400" b="1" dirty="0" err="1" smtClean="0"/>
              <a:t>Qual</a:t>
            </a:r>
            <a:r>
              <a:rPr lang="en-US" sz="2400" b="1" dirty="0" smtClean="0"/>
              <a:t> </a:t>
            </a:r>
            <a:r>
              <a:rPr lang="en-US" sz="2400" b="1" dirty="0" err="1" smtClean="0"/>
              <a:t>è</a:t>
            </a:r>
            <a:r>
              <a:rPr lang="en-US" sz="2400" b="1" dirty="0" smtClean="0"/>
              <a:t> </a:t>
            </a:r>
            <a:r>
              <a:rPr lang="en-US" sz="2400" b="1" dirty="0" err="1" smtClean="0"/>
              <a:t>l’obiettivo</a:t>
            </a:r>
            <a:r>
              <a:rPr lang="en-US" sz="2400" b="1" dirty="0" smtClean="0"/>
              <a:t> </a:t>
            </a:r>
            <a:r>
              <a:rPr lang="en-US" sz="2400" b="1" dirty="0" err="1" smtClean="0"/>
              <a:t>principale</a:t>
            </a:r>
            <a:r>
              <a:rPr lang="en-US" sz="2400" b="1" dirty="0" smtClean="0"/>
              <a:t>?</a:t>
            </a:r>
            <a:endParaRPr lang="he-IL" sz="2400" b="1" dirty="0"/>
          </a:p>
        </p:txBody>
      </p:sp>
      <p:pic>
        <p:nvPicPr>
          <p:cNvPr id="41"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1575" y="1760397"/>
            <a:ext cx="5418659" cy="3730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2" name="Picture 119" descr="K:\Development\Digital vision\Digital 2.0\Interactive Class new architecture\game zone\Move It Challenge\Cuts\Game Board\Props\carpe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687" y="2157618"/>
            <a:ext cx="4241419" cy="309438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14" descr="K:\Development\Digital vision\Digital 2.0\Interactive Class new architecture\game zone\Move It Challenge\Cuts\Game Board\Furniture\3_box_horFurniture_3H_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3993" y="4180404"/>
            <a:ext cx="2327148" cy="58978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16" descr="K:\Development\Digital vision\Digital 2.0\Interactive Class new architecture\game zone\Move It Challenge\Cuts\Game Board\Furniture\3_box_verFurniture_3V_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834" y="2559486"/>
            <a:ext cx="810217" cy="175725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6" descr="K:\Development\Digital vision\Digital 2.0\Interactive Class new architecture\game zone\Move It Challenge\Cuts\Game Board\Furniture\2_box_verFurniture_2V_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2061" y="3009890"/>
            <a:ext cx="752735" cy="189165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1" descr="K:\Development\Digital vision\Digital 2.0\Interactive Class new architecture\game zone\Move It Challenge\Cuts\Game Board\Furniture\PNG_Young_Perd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6663" y="3186884"/>
            <a:ext cx="1364171" cy="57607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K:\Development\Digital vision\Digital 2.0\Interactive Class new architecture\game zone\Move It\iOS &amp; Web\game board\furniture\2_box_horFurniture_2H_C.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3561" y="2699174"/>
            <a:ext cx="1439284" cy="50749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 descr="K:\Development\Digital vision\Digital 2.0\Interactive Class new architecture\game zone\Move It\iOS &amp; Web\game board\furniture\2_box_verFurniture_2V_D.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0376" y="3133667"/>
            <a:ext cx="785170" cy="112985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מחבר חץ ישר 11"/>
          <p:cNvCxnSpPr/>
          <p:nvPr/>
        </p:nvCxnSpPr>
        <p:spPr>
          <a:xfrm>
            <a:off x="3378200" y="3467090"/>
            <a:ext cx="1949006" cy="0"/>
          </a:xfrm>
          <a:prstGeom prst="straightConnector1">
            <a:avLst/>
          </a:prstGeom>
          <a:ln w="76200">
            <a:solidFill>
              <a:schemeClr val="tx1"/>
            </a:solidFill>
            <a:headEnd type="none" w="med" len="med"/>
            <a:tailEnd type="arrow" w="med" len="med"/>
          </a:ln>
          <a:effectLst>
            <a:outerShdw blurRad="127000" dir="5400000" algn="t" rotWithShape="0">
              <a:schemeClr val="bg1"/>
            </a:outerShdw>
          </a:effectLst>
        </p:spPr>
        <p:style>
          <a:lnRef idx="1">
            <a:schemeClr val="accent1"/>
          </a:lnRef>
          <a:fillRef idx="0">
            <a:schemeClr val="accent1"/>
          </a:fillRef>
          <a:effectRef idx="0">
            <a:schemeClr val="accent1"/>
          </a:effectRef>
          <a:fontRef idx="minor">
            <a:schemeClr val="tx1"/>
          </a:fontRef>
        </p:style>
      </p:cxnSp>
      <p:pic>
        <p:nvPicPr>
          <p:cNvPr id="14" name="Picture 2" descr="C:\Users\dor\Desktop\New Assets\Cubes\Block.png"/>
          <p:cNvPicPr>
            <a:picLocks noChangeAspect="1" noChangeArrowheads="1"/>
          </p:cNvPicPr>
          <p:nvPr/>
        </p:nvPicPr>
        <p:blipFill rotWithShape="1">
          <a:blip r:embed="rId12">
            <a:duotone>
              <a:schemeClr val="accent1">
                <a:shade val="45000"/>
                <a:satMod val="135000"/>
              </a:schemeClr>
              <a:prstClr val="white"/>
            </a:duotone>
            <a:extLst>
              <a:ext uri="{28A0092B-C50C-407E-A947-70E740481C1C}">
                <a14:useLocalDpi xmlns:a14="http://schemas.microsoft.com/office/drawing/2010/main" val="0"/>
              </a:ext>
            </a:extLst>
          </a:blip>
          <a:srcRect l="26647" b="60346"/>
          <a:stretch/>
        </p:blipFill>
        <p:spPr bwMode="auto">
          <a:xfrm rot="10800000" flipH="1">
            <a:off x="1586" y="-1198"/>
            <a:ext cx="8527602" cy="1020672"/>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מלבן 13"/>
          <p:cNvSpPr/>
          <p:nvPr/>
        </p:nvSpPr>
        <p:spPr>
          <a:xfrm>
            <a:off x="231873" y="136456"/>
            <a:ext cx="7614979" cy="646331"/>
          </a:xfrm>
          <a:prstGeom prst="rect">
            <a:avLst/>
          </a:prstGeom>
        </p:spPr>
        <p:txBody>
          <a:bodyPr wrap="square">
            <a:spAutoFit/>
          </a:bodyPr>
          <a:lstStyle/>
          <a:p>
            <a:pPr algn="l" rtl="0"/>
            <a:r>
              <a:rPr lang="en-US" sz="3600" b="1" dirty="0" err="1"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Applichiamo</a:t>
            </a:r>
            <a:r>
              <a:rPr lang="en-US" sz="3600" b="1" dirty="0"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 </a:t>
            </a:r>
            <a:r>
              <a:rPr lang="en-US" sz="3600" b="1" dirty="0" err="1"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il</a:t>
            </a:r>
            <a:r>
              <a:rPr lang="en-US" sz="3600" b="1" dirty="0"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 </a:t>
            </a:r>
            <a:r>
              <a:rPr lang="en-US" sz="3600" b="1" dirty="0" err="1"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Metodo</a:t>
            </a:r>
            <a:r>
              <a:rPr lang="en-US" sz="3600" b="1" dirty="0"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 del Detective</a:t>
            </a:r>
            <a:endParaRPr lang="he-IL" sz="3600" b="1" dirty="0">
              <a:solidFill>
                <a:schemeClr val="bg1"/>
              </a:solidFill>
              <a:effectLst>
                <a:outerShdw blurRad="38100" dist="38100" dir="2700000" algn="tl">
                  <a:srgbClr val="000000">
                    <a:alpha val="43137"/>
                  </a:srgbClr>
                </a:outerShdw>
              </a:effectLst>
              <a:ea typeface="Open Sans" panose="020B0606030504020204" pitchFamily="34" charset="0"/>
            </a:endParaRPr>
          </a:p>
        </p:txBody>
      </p:sp>
    </p:spTree>
    <p:extLst>
      <p:ext uri="{BB962C8B-B14F-4D97-AF65-F5344CB8AC3E}">
        <p14:creationId xmlns:p14="http://schemas.microsoft.com/office/powerpoint/2010/main" val="2591266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K:\Development\Digital vision\Mindlab 3.0\Move to Digital\The Gym\Accelium EDU\Content\Accelium Project #4_ Creative Thinking\Course 4 - Lesson Plans\Draft_General\Graphic Assets\Cubes\Big cube.pn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99097" y="1449139"/>
            <a:ext cx="6027254" cy="438246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6323948" y="3127105"/>
            <a:ext cx="5599273" cy="461665"/>
          </a:xfrm>
          <a:prstGeom prst="rect">
            <a:avLst/>
          </a:prstGeom>
          <a:noFill/>
        </p:spPr>
        <p:txBody>
          <a:bodyPr wrap="square" rtlCol="1">
            <a:spAutoFit/>
          </a:bodyPr>
          <a:lstStyle/>
          <a:p>
            <a:pPr marL="342900" indent="-342900" algn="l" rtl="0">
              <a:buFont typeface="+mj-lt"/>
              <a:buAutoNum type="arabicPeriod" startAt="2"/>
            </a:pPr>
            <a:r>
              <a:rPr lang="en-US" sz="2400" b="1" dirty="0" err="1" smtClean="0"/>
              <a:t>Quali</a:t>
            </a:r>
            <a:r>
              <a:rPr lang="en-US" sz="2400" b="1" dirty="0" smtClean="0"/>
              <a:t> </a:t>
            </a:r>
            <a:r>
              <a:rPr lang="en-US" sz="2400" b="1" dirty="0" err="1" smtClean="0"/>
              <a:t>sono</a:t>
            </a:r>
            <a:r>
              <a:rPr lang="en-US" sz="2400" b="1" dirty="0" smtClean="0"/>
              <a:t> </a:t>
            </a:r>
            <a:r>
              <a:rPr lang="en-US" sz="2400" b="1" dirty="0" err="1" smtClean="0"/>
              <a:t>gli</a:t>
            </a:r>
            <a:r>
              <a:rPr lang="en-US" sz="2400" b="1" dirty="0" smtClean="0"/>
              <a:t> </a:t>
            </a:r>
            <a:r>
              <a:rPr lang="en-US" sz="2400" b="1" dirty="0" err="1" smtClean="0"/>
              <a:t>ostacoli</a:t>
            </a:r>
            <a:r>
              <a:rPr lang="en-US" sz="2400" b="1" dirty="0" smtClean="0"/>
              <a:t> </a:t>
            </a:r>
            <a:r>
              <a:rPr lang="en-US" sz="2400" b="1" dirty="0" err="1" smtClean="0"/>
              <a:t>sulla</a:t>
            </a:r>
            <a:r>
              <a:rPr lang="en-US" sz="2400" b="1" dirty="0" smtClean="0"/>
              <a:t> </a:t>
            </a:r>
            <a:r>
              <a:rPr lang="en-US" sz="2400" b="1" dirty="0" err="1" smtClean="0"/>
              <a:t>strada</a:t>
            </a:r>
            <a:r>
              <a:rPr lang="en-US" sz="2400" b="1" dirty="0" smtClean="0"/>
              <a:t>?</a:t>
            </a:r>
            <a:endParaRPr lang="he-IL" sz="2400" b="1" dirty="0"/>
          </a:p>
        </p:txBody>
      </p:sp>
      <p:sp>
        <p:nvSpPr>
          <p:cNvPr id="38" name="TextBox 37"/>
          <p:cNvSpPr txBox="1"/>
          <p:nvPr/>
        </p:nvSpPr>
        <p:spPr>
          <a:xfrm>
            <a:off x="6323949" y="2236635"/>
            <a:ext cx="4707466" cy="461665"/>
          </a:xfrm>
          <a:prstGeom prst="rect">
            <a:avLst/>
          </a:prstGeom>
          <a:noFill/>
        </p:spPr>
        <p:txBody>
          <a:bodyPr wrap="square" rtlCol="1">
            <a:spAutoFit/>
          </a:bodyPr>
          <a:lstStyle/>
          <a:p>
            <a:pPr marL="342900" indent="-342900" algn="l" rtl="0">
              <a:buFont typeface="+mj-lt"/>
              <a:buAutoNum type="arabicPeriod"/>
            </a:pPr>
            <a:r>
              <a:rPr lang="en-US" sz="2400" dirty="0" err="1" smtClean="0">
                <a:solidFill>
                  <a:schemeClr val="tx1">
                    <a:lumMod val="65000"/>
                    <a:lumOff val="35000"/>
                  </a:schemeClr>
                </a:solidFill>
              </a:rPr>
              <a:t>Qual</a:t>
            </a:r>
            <a:r>
              <a:rPr lang="en-US" sz="2400" dirty="0" smtClean="0">
                <a:solidFill>
                  <a:schemeClr val="tx1">
                    <a:lumMod val="65000"/>
                    <a:lumOff val="35000"/>
                  </a:schemeClr>
                </a:solidFill>
              </a:rPr>
              <a:t> </a:t>
            </a:r>
            <a:r>
              <a:rPr lang="en-US" sz="2400" dirty="0" err="1" smtClean="0">
                <a:solidFill>
                  <a:schemeClr val="tx1">
                    <a:lumMod val="65000"/>
                    <a:lumOff val="35000"/>
                  </a:schemeClr>
                </a:solidFill>
              </a:rPr>
              <a:t>è</a:t>
            </a:r>
            <a:r>
              <a:rPr lang="en-US" sz="2400" dirty="0" smtClean="0">
                <a:solidFill>
                  <a:schemeClr val="tx1">
                    <a:lumMod val="65000"/>
                    <a:lumOff val="35000"/>
                  </a:schemeClr>
                </a:solidFill>
              </a:rPr>
              <a:t> </a:t>
            </a:r>
            <a:r>
              <a:rPr lang="en-US" sz="2400" dirty="0" err="1" smtClean="0">
                <a:solidFill>
                  <a:schemeClr val="tx1">
                    <a:lumMod val="65000"/>
                    <a:lumOff val="35000"/>
                  </a:schemeClr>
                </a:solidFill>
              </a:rPr>
              <a:t>l’obiettivo</a:t>
            </a:r>
            <a:r>
              <a:rPr lang="en-US" sz="2400" dirty="0" smtClean="0">
                <a:solidFill>
                  <a:schemeClr val="tx1">
                    <a:lumMod val="65000"/>
                    <a:lumOff val="35000"/>
                  </a:schemeClr>
                </a:solidFill>
              </a:rPr>
              <a:t> </a:t>
            </a:r>
            <a:r>
              <a:rPr lang="en-US" sz="2400" dirty="0" err="1" smtClean="0">
                <a:solidFill>
                  <a:schemeClr val="tx1">
                    <a:lumMod val="65000"/>
                    <a:lumOff val="35000"/>
                  </a:schemeClr>
                </a:solidFill>
              </a:rPr>
              <a:t>principale</a:t>
            </a:r>
            <a:r>
              <a:rPr lang="en-US" sz="2400" dirty="0" smtClean="0">
                <a:solidFill>
                  <a:schemeClr val="tx1">
                    <a:lumMod val="65000"/>
                    <a:lumOff val="35000"/>
                  </a:schemeClr>
                </a:solidFill>
              </a:rPr>
              <a:t>?</a:t>
            </a:r>
            <a:endParaRPr lang="he-IL" sz="2400" dirty="0">
              <a:solidFill>
                <a:schemeClr val="tx1">
                  <a:lumMod val="65000"/>
                  <a:lumOff val="35000"/>
                </a:schemeClr>
              </a:solidFill>
            </a:endParaRP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1575" y="1760397"/>
            <a:ext cx="5418659" cy="3730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9" descr="K:\Development\Digital vision\Digital 2.0\Interactive Class new architecture\game zone\Move It Challenge\Cuts\Game Board\Props\carpe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687" y="2157618"/>
            <a:ext cx="4241419" cy="30943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4" descr="K:\Development\Digital vision\Digital 2.0\Interactive Class new architecture\game zone\Move It Challenge\Cuts\Game Board\Furniture\3_box_horFurniture_3H_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3993" y="4180404"/>
            <a:ext cx="2327148" cy="5897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6" descr="K:\Development\Digital vision\Digital 2.0\Interactive Class new architecture\game zone\Move It Challenge\Cuts\Game Board\Furniture\3_box_verFurniture_3V_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834" y="2559486"/>
            <a:ext cx="810217" cy="17572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6" descr="K:\Development\Digital vision\Digital 2.0\Interactive Class new architecture\game zone\Move It Challenge\Cuts\Game Board\Furniture\2_box_verFurniture_2V_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2061" y="3009890"/>
            <a:ext cx="752735" cy="18916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1" descr="K:\Development\Digital vision\Digital 2.0\Interactive Class new architecture\game zone\Move It Challenge\Cuts\Game Board\Furniture\PNG_Young_Perd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6663" y="3186884"/>
            <a:ext cx="1364171" cy="5760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K:\Development\Digital vision\Digital 2.0\Interactive Class new architecture\game zone\Move It\iOS &amp; Web\game board\furniture\2_box_horFurniture_2H_C.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3561" y="2699174"/>
            <a:ext cx="1439284" cy="50749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K:\Development\Digital vision\Digital 2.0\Interactive Class new architecture\game zone\Move It\iOS &amp; Web\game board\furniture\2_box_verFurniture_2V_D.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0376" y="3133667"/>
            <a:ext cx="785170" cy="112985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קבוצה 2"/>
          <p:cNvGrpSpPr/>
          <p:nvPr/>
        </p:nvGrpSpPr>
        <p:grpSpPr>
          <a:xfrm>
            <a:off x="402392" y="1759515"/>
            <a:ext cx="5419814" cy="3731075"/>
            <a:chOff x="402392" y="1251525"/>
            <a:chExt cx="5419814" cy="3731075"/>
          </a:xfrm>
        </p:grpSpPr>
        <p:pic>
          <p:nvPicPr>
            <p:cNvPr id="2" name="תמונה 1"/>
            <p:cNvPicPr>
              <a:picLocks noChangeAspect="1"/>
            </p:cNvPicPr>
            <p:nvPr/>
          </p:nvPicPr>
          <p:blipFill>
            <a:blip r:embed="rId12"/>
            <a:stretch>
              <a:fillRect/>
            </a:stretch>
          </p:blipFill>
          <p:spPr>
            <a:xfrm>
              <a:off x="402392" y="1251525"/>
              <a:ext cx="5419814" cy="3731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16" descr="K:\Development\Digital vision\Digital 2.0\Interactive Class new architecture\game zone\Move It Challenge\Cuts\Game Board\Furniture\3_box_verFurniture_3V_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8618" y="2067407"/>
              <a:ext cx="810217" cy="17572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K:\Development\Digital vision\Digital 2.0\Interactive Class new architecture\game zone\Move It\iOS &amp; Web\game board\furniture\2_box_verFurniture_2V_D.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88160" y="2641588"/>
              <a:ext cx="785170" cy="1129856"/>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2" descr="C:\Users\dor\Desktop\New Assets\Cubes\Block.png"/>
          <p:cNvPicPr>
            <a:picLocks noChangeAspect="1" noChangeArrowheads="1"/>
          </p:cNvPicPr>
          <p:nvPr/>
        </p:nvPicPr>
        <p:blipFill rotWithShape="1">
          <a:blip r:embed="rId13">
            <a:duotone>
              <a:schemeClr val="accent1">
                <a:shade val="45000"/>
                <a:satMod val="135000"/>
              </a:schemeClr>
              <a:prstClr val="white"/>
            </a:duotone>
            <a:extLst>
              <a:ext uri="{28A0092B-C50C-407E-A947-70E740481C1C}">
                <a14:useLocalDpi xmlns:a14="http://schemas.microsoft.com/office/drawing/2010/main" val="0"/>
              </a:ext>
            </a:extLst>
          </a:blip>
          <a:srcRect l="26647" b="60346"/>
          <a:stretch/>
        </p:blipFill>
        <p:spPr bwMode="auto">
          <a:xfrm rot="10800000" flipH="1">
            <a:off x="1585" y="-1198"/>
            <a:ext cx="8565510" cy="102067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1" name="מלבן 13"/>
          <p:cNvSpPr/>
          <p:nvPr/>
        </p:nvSpPr>
        <p:spPr>
          <a:xfrm>
            <a:off x="231874" y="136456"/>
            <a:ext cx="7994054" cy="646331"/>
          </a:xfrm>
          <a:prstGeom prst="rect">
            <a:avLst/>
          </a:prstGeom>
        </p:spPr>
        <p:txBody>
          <a:bodyPr wrap="square">
            <a:spAutoFit/>
          </a:bodyPr>
          <a:lstStyle/>
          <a:p>
            <a:pPr algn="l" rtl="0"/>
            <a:r>
              <a:rPr lang="en-US" sz="3600" b="1" dirty="0" err="1"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Applichiamo</a:t>
            </a:r>
            <a:r>
              <a:rPr lang="en-US" sz="3600" b="1" dirty="0"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 </a:t>
            </a:r>
            <a:r>
              <a:rPr lang="en-US" sz="3600" b="1" dirty="0" err="1"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il</a:t>
            </a:r>
            <a:r>
              <a:rPr lang="en-US" sz="3600" b="1" dirty="0"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 </a:t>
            </a:r>
            <a:r>
              <a:rPr lang="en-US" sz="3600" b="1" dirty="0" err="1"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Metodo</a:t>
            </a:r>
            <a:r>
              <a:rPr lang="en-US" sz="3600" b="1" dirty="0"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 del Detective</a:t>
            </a:r>
            <a:endParaRPr lang="he-IL" sz="3600" b="1" dirty="0">
              <a:solidFill>
                <a:schemeClr val="bg1"/>
              </a:solidFill>
              <a:effectLst>
                <a:outerShdw blurRad="38100" dist="38100" dir="2700000" algn="tl">
                  <a:srgbClr val="000000">
                    <a:alpha val="43137"/>
                  </a:srgbClr>
                </a:outerShdw>
              </a:effectLst>
              <a:ea typeface="Open Sans" panose="020B0606030504020204" pitchFamily="34" charset="0"/>
            </a:endParaRPr>
          </a:p>
        </p:txBody>
      </p:sp>
    </p:spTree>
    <p:extLst>
      <p:ext uri="{BB962C8B-B14F-4D97-AF65-F5344CB8AC3E}">
        <p14:creationId xmlns:p14="http://schemas.microsoft.com/office/powerpoint/2010/main" val="1868421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K:\Development\Digital vision\Mindlab 3.0\Move to Digital\The Gym\Accelium EDU\Content\Accelium Project #4_ Creative Thinking\Course 4 - Lesson Plans\Draft_General\Graphic Assets\Cubes\Big cube.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flipV="1">
            <a:off x="113611" y="1449140"/>
            <a:ext cx="6027254" cy="438246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01575" y="1750872"/>
            <a:ext cx="5418659" cy="3730193"/>
            <a:chOff x="401575" y="1750872"/>
            <a:chExt cx="5418659" cy="3730193"/>
          </a:xfrm>
        </p:grpSpPr>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1575" y="1750872"/>
              <a:ext cx="5418659" cy="3730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119" descr="K:\Development\Digital vision\Digital 2.0\Interactive Class new architecture\game zone\Move It Challenge\Cuts\Game Board\Props\carpe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687" y="2157618"/>
              <a:ext cx="4241419" cy="30943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6" descr="K:\Development\Digital vision\Digital 2.0\Interactive Class new architecture\game zone\Move It Challenge\Cuts\Game Board\Furniture\3_box_verFurniture_3V_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834" y="2559486"/>
              <a:ext cx="810217" cy="17572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6" descr="K:\Development\Digital vision\Digital 2.0\Interactive Class new architecture\game zone\Move It Challenge\Cuts\Game Board\Furniture\2_box_verFurniture_2V_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2061" y="3009890"/>
              <a:ext cx="752735" cy="18916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1" descr="K:\Development\Digital vision\Digital 2.0\Interactive Class new architecture\game zone\Move It Challenge\Cuts\Game Board\Furniture\PNG_Young_Perd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6663" y="3186884"/>
              <a:ext cx="1364171" cy="5760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K:\Development\Digital vision\Digital 2.0\Interactive Class new architecture\game zone\Move It\iOS &amp; Web\game board\furniture\2_box_horFurniture_2H_C.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3561" y="2699174"/>
              <a:ext cx="1439284" cy="5074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K:\Development\Digital vision\Digital 2.0\Interactive Class new architecture\game zone\Move It\iOS &amp; Web\game board\furniture\2_box_verFurniture_2V_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0376" y="3133667"/>
              <a:ext cx="785170" cy="1129856"/>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p:cNvSpPr txBox="1"/>
          <p:nvPr/>
        </p:nvSpPr>
        <p:spPr>
          <a:xfrm>
            <a:off x="6323948" y="4018101"/>
            <a:ext cx="4896671" cy="830997"/>
          </a:xfrm>
          <a:prstGeom prst="rect">
            <a:avLst/>
          </a:prstGeom>
          <a:noFill/>
        </p:spPr>
        <p:txBody>
          <a:bodyPr wrap="square" rtlCol="1">
            <a:spAutoFit/>
          </a:bodyPr>
          <a:lstStyle/>
          <a:p>
            <a:pPr marL="342900" indent="-342900" algn="l" rtl="0">
              <a:buFont typeface="+mj-lt"/>
              <a:buAutoNum type="arabicPeriod" startAt="3"/>
            </a:pPr>
            <a:r>
              <a:rPr lang="en-US" sz="2400" b="1" dirty="0" err="1" smtClean="0"/>
              <a:t>Quali</a:t>
            </a:r>
            <a:r>
              <a:rPr lang="en-US" sz="2400" b="1" dirty="0" smtClean="0"/>
              <a:t> </a:t>
            </a:r>
            <a:r>
              <a:rPr lang="en-US" sz="2400" b="1" dirty="0" err="1" smtClean="0"/>
              <a:t>sono</a:t>
            </a:r>
            <a:r>
              <a:rPr lang="en-US" sz="2400" b="1" dirty="0" smtClean="0"/>
              <a:t> </a:t>
            </a:r>
            <a:r>
              <a:rPr lang="en-US" sz="2400" b="1" dirty="0" err="1" smtClean="0"/>
              <a:t>gli</a:t>
            </a:r>
            <a:r>
              <a:rPr lang="en-US" sz="2400" b="1" dirty="0" smtClean="0"/>
              <a:t> </a:t>
            </a:r>
            <a:r>
              <a:rPr lang="en-US" sz="2400" b="1" dirty="0" err="1" smtClean="0"/>
              <a:t>obiettivi</a:t>
            </a:r>
            <a:r>
              <a:rPr lang="en-US" sz="2400" b="1" dirty="0" smtClean="0"/>
              <a:t> </a:t>
            </a:r>
            <a:r>
              <a:rPr lang="en-US" sz="2400" b="1" dirty="0" err="1" smtClean="0"/>
              <a:t>secondari</a:t>
            </a:r>
            <a:r>
              <a:rPr lang="en-US" sz="2400" b="1" dirty="0" smtClean="0"/>
              <a:t> </a:t>
            </a:r>
            <a:r>
              <a:rPr lang="en-US" sz="2400" b="1" dirty="0" err="1" smtClean="0"/>
              <a:t>che</a:t>
            </a:r>
            <a:r>
              <a:rPr lang="en-US" sz="2400" b="1" dirty="0" smtClean="0"/>
              <a:t> </a:t>
            </a:r>
            <a:r>
              <a:rPr lang="en-US" sz="2400" b="1" dirty="0" err="1" smtClean="0"/>
              <a:t>dobbiamo</a:t>
            </a:r>
            <a:r>
              <a:rPr lang="en-US" sz="2400" b="1" dirty="0" smtClean="0"/>
              <a:t> </a:t>
            </a:r>
            <a:r>
              <a:rPr lang="en-US" sz="2400" b="1" dirty="0" err="1" smtClean="0"/>
              <a:t>definire</a:t>
            </a:r>
            <a:r>
              <a:rPr lang="en-US" sz="2400" b="1" dirty="0" smtClean="0"/>
              <a:t>?</a:t>
            </a:r>
            <a:endParaRPr lang="en-US" sz="2400" b="1" dirty="0"/>
          </a:p>
        </p:txBody>
      </p:sp>
      <p:sp>
        <p:nvSpPr>
          <p:cNvPr id="37" name="TextBox 36"/>
          <p:cNvSpPr txBox="1"/>
          <p:nvPr/>
        </p:nvSpPr>
        <p:spPr>
          <a:xfrm>
            <a:off x="6323949" y="3127368"/>
            <a:ext cx="5317066" cy="461665"/>
          </a:xfrm>
          <a:prstGeom prst="rect">
            <a:avLst/>
          </a:prstGeom>
          <a:noFill/>
        </p:spPr>
        <p:txBody>
          <a:bodyPr wrap="square" rtlCol="1">
            <a:spAutoFit/>
          </a:bodyPr>
          <a:lstStyle/>
          <a:p>
            <a:pPr marL="342900" indent="-342900" algn="l" rtl="0">
              <a:buFont typeface="+mj-lt"/>
              <a:buAutoNum type="arabicPeriod" startAt="2"/>
            </a:pPr>
            <a:r>
              <a:rPr lang="en-US" sz="2400" dirty="0" err="1" smtClean="0">
                <a:solidFill>
                  <a:schemeClr val="tx1">
                    <a:lumMod val="65000"/>
                    <a:lumOff val="35000"/>
                  </a:schemeClr>
                </a:solidFill>
              </a:rPr>
              <a:t>Quali</a:t>
            </a:r>
            <a:r>
              <a:rPr lang="en-US" sz="2400" dirty="0" smtClean="0">
                <a:solidFill>
                  <a:schemeClr val="tx1">
                    <a:lumMod val="65000"/>
                    <a:lumOff val="35000"/>
                  </a:schemeClr>
                </a:solidFill>
              </a:rPr>
              <a:t> </a:t>
            </a:r>
            <a:r>
              <a:rPr lang="en-US" sz="2400" dirty="0" err="1" smtClean="0">
                <a:solidFill>
                  <a:schemeClr val="tx1">
                    <a:lumMod val="65000"/>
                    <a:lumOff val="35000"/>
                  </a:schemeClr>
                </a:solidFill>
              </a:rPr>
              <a:t>sono</a:t>
            </a:r>
            <a:r>
              <a:rPr lang="en-US" sz="2400" dirty="0" smtClean="0">
                <a:solidFill>
                  <a:schemeClr val="tx1">
                    <a:lumMod val="65000"/>
                    <a:lumOff val="35000"/>
                  </a:schemeClr>
                </a:solidFill>
              </a:rPr>
              <a:t> </a:t>
            </a:r>
            <a:r>
              <a:rPr lang="en-US" sz="2400" dirty="0" err="1" smtClean="0">
                <a:solidFill>
                  <a:schemeClr val="tx1">
                    <a:lumMod val="65000"/>
                    <a:lumOff val="35000"/>
                  </a:schemeClr>
                </a:solidFill>
              </a:rPr>
              <a:t>gli</a:t>
            </a:r>
            <a:r>
              <a:rPr lang="en-US" sz="2400" dirty="0" smtClean="0">
                <a:solidFill>
                  <a:schemeClr val="tx1">
                    <a:lumMod val="65000"/>
                    <a:lumOff val="35000"/>
                  </a:schemeClr>
                </a:solidFill>
              </a:rPr>
              <a:t> </a:t>
            </a:r>
            <a:r>
              <a:rPr lang="en-US" sz="2400" dirty="0" err="1" smtClean="0">
                <a:solidFill>
                  <a:schemeClr val="tx1">
                    <a:lumMod val="65000"/>
                    <a:lumOff val="35000"/>
                  </a:schemeClr>
                </a:solidFill>
              </a:rPr>
              <a:t>ostacoli</a:t>
            </a:r>
            <a:r>
              <a:rPr lang="en-US" sz="2400" dirty="0" smtClean="0">
                <a:solidFill>
                  <a:schemeClr val="tx1">
                    <a:lumMod val="65000"/>
                    <a:lumOff val="35000"/>
                  </a:schemeClr>
                </a:solidFill>
              </a:rPr>
              <a:t> </a:t>
            </a:r>
            <a:r>
              <a:rPr lang="en-US" sz="2400" dirty="0" err="1" smtClean="0">
                <a:solidFill>
                  <a:schemeClr val="tx1">
                    <a:lumMod val="65000"/>
                    <a:lumOff val="35000"/>
                  </a:schemeClr>
                </a:solidFill>
              </a:rPr>
              <a:t>sulla</a:t>
            </a:r>
            <a:r>
              <a:rPr lang="en-US" sz="2400" dirty="0" smtClean="0">
                <a:solidFill>
                  <a:schemeClr val="tx1">
                    <a:lumMod val="65000"/>
                    <a:lumOff val="35000"/>
                  </a:schemeClr>
                </a:solidFill>
              </a:rPr>
              <a:t> </a:t>
            </a:r>
            <a:r>
              <a:rPr lang="en-US" sz="2400" dirty="0" err="1" smtClean="0">
                <a:solidFill>
                  <a:schemeClr val="tx1">
                    <a:lumMod val="65000"/>
                    <a:lumOff val="35000"/>
                  </a:schemeClr>
                </a:solidFill>
              </a:rPr>
              <a:t>strada</a:t>
            </a:r>
            <a:r>
              <a:rPr lang="en-US" sz="2400" dirty="0" smtClean="0">
                <a:solidFill>
                  <a:schemeClr val="tx1">
                    <a:lumMod val="65000"/>
                    <a:lumOff val="35000"/>
                  </a:schemeClr>
                </a:solidFill>
              </a:rPr>
              <a:t>?</a:t>
            </a:r>
            <a:endParaRPr lang="he-IL" sz="2400" dirty="0">
              <a:solidFill>
                <a:schemeClr val="tx1">
                  <a:lumMod val="65000"/>
                  <a:lumOff val="35000"/>
                </a:schemeClr>
              </a:solidFill>
            </a:endParaRPr>
          </a:p>
        </p:txBody>
      </p:sp>
      <p:sp>
        <p:nvSpPr>
          <p:cNvPr id="38" name="TextBox 37"/>
          <p:cNvSpPr txBox="1"/>
          <p:nvPr/>
        </p:nvSpPr>
        <p:spPr>
          <a:xfrm>
            <a:off x="6323949" y="2236635"/>
            <a:ext cx="5216887" cy="461665"/>
          </a:xfrm>
          <a:prstGeom prst="rect">
            <a:avLst/>
          </a:prstGeom>
          <a:noFill/>
        </p:spPr>
        <p:txBody>
          <a:bodyPr wrap="square" rtlCol="1">
            <a:spAutoFit/>
          </a:bodyPr>
          <a:lstStyle/>
          <a:p>
            <a:pPr marL="342900" indent="-342900" algn="l" rtl="0">
              <a:buFont typeface="+mj-lt"/>
              <a:buAutoNum type="arabicPeriod"/>
            </a:pPr>
            <a:r>
              <a:rPr lang="en-US" sz="2400" dirty="0" err="1" smtClean="0">
                <a:solidFill>
                  <a:schemeClr val="tx1">
                    <a:lumMod val="65000"/>
                    <a:lumOff val="35000"/>
                  </a:schemeClr>
                </a:solidFill>
              </a:rPr>
              <a:t>Qual</a:t>
            </a:r>
            <a:r>
              <a:rPr lang="en-US" sz="2400" dirty="0" smtClean="0">
                <a:solidFill>
                  <a:schemeClr val="tx1">
                    <a:lumMod val="65000"/>
                    <a:lumOff val="35000"/>
                  </a:schemeClr>
                </a:solidFill>
              </a:rPr>
              <a:t> </a:t>
            </a:r>
            <a:r>
              <a:rPr lang="en-US" sz="2400" dirty="0" err="1" smtClean="0">
                <a:solidFill>
                  <a:schemeClr val="tx1">
                    <a:lumMod val="65000"/>
                    <a:lumOff val="35000"/>
                  </a:schemeClr>
                </a:solidFill>
              </a:rPr>
              <a:t>è</a:t>
            </a:r>
            <a:r>
              <a:rPr lang="en-US" sz="2400" dirty="0" smtClean="0">
                <a:solidFill>
                  <a:schemeClr val="tx1">
                    <a:lumMod val="65000"/>
                    <a:lumOff val="35000"/>
                  </a:schemeClr>
                </a:solidFill>
              </a:rPr>
              <a:t> </a:t>
            </a:r>
            <a:r>
              <a:rPr lang="en-US" sz="2400" dirty="0" err="1" smtClean="0">
                <a:solidFill>
                  <a:schemeClr val="tx1">
                    <a:lumMod val="65000"/>
                    <a:lumOff val="35000"/>
                  </a:schemeClr>
                </a:solidFill>
              </a:rPr>
              <a:t>l’obiettivo</a:t>
            </a:r>
            <a:r>
              <a:rPr lang="en-US" sz="2400" dirty="0" smtClean="0">
                <a:solidFill>
                  <a:schemeClr val="tx1">
                    <a:lumMod val="65000"/>
                    <a:lumOff val="35000"/>
                  </a:schemeClr>
                </a:solidFill>
              </a:rPr>
              <a:t> </a:t>
            </a:r>
            <a:r>
              <a:rPr lang="en-US" sz="2400" dirty="0" err="1" smtClean="0">
                <a:solidFill>
                  <a:schemeClr val="tx1">
                    <a:lumMod val="65000"/>
                    <a:lumOff val="35000"/>
                  </a:schemeClr>
                </a:solidFill>
              </a:rPr>
              <a:t>principale</a:t>
            </a:r>
            <a:r>
              <a:rPr lang="en-US" sz="2400" dirty="0" smtClean="0">
                <a:solidFill>
                  <a:schemeClr val="tx1">
                    <a:lumMod val="65000"/>
                    <a:lumOff val="35000"/>
                  </a:schemeClr>
                </a:solidFill>
              </a:rPr>
              <a:t>?</a:t>
            </a:r>
            <a:endParaRPr lang="he-IL" sz="2400" dirty="0">
              <a:solidFill>
                <a:schemeClr val="tx1">
                  <a:lumMod val="65000"/>
                  <a:lumOff val="35000"/>
                </a:schemeClr>
              </a:solidFill>
            </a:endParaRPr>
          </a:p>
        </p:txBody>
      </p:sp>
      <p:pic>
        <p:nvPicPr>
          <p:cNvPr id="10" name="Picture 114" descr="K:\Development\Digital vision\Digital 2.0\Interactive Class new architecture\game zone\Move It Challenge\Cuts\Game Board\Furniture\3_box_horFurniture_3H_D.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3993" y="4180404"/>
            <a:ext cx="2327148" cy="5897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dor\Desktop\New Assets\Cubes\Block.png"/>
          <p:cNvPicPr>
            <a:picLocks noChangeAspect="1" noChangeArrowheads="1"/>
          </p:cNvPicPr>
          <p:nvPr/>
        </p:nvPicPr>
        <p:blipFill rotWithShape="1">
          <a:blip r:embed="rId12">
            <a:duotone>
              <a:schemeClr val="accent1">
                <a:shade val="45000"/>
                <a:satMod val="135000"/>
              </a:schemeClr>
              <a:prstClr val="white"/>
            </a:duotone>
            <a:extLst>
              <a:ext uri="{28A0092B-C50C-407E-A947-70E740481C1C}">
                <a14:useLocalDpi xmlns:a14="http://schemas.microsoft.com/office/drawing/2010/main" val="0"/>
              </a:ext>
            </a:extLst>
          </a:blip>
          <a:srcRect l="26647" b="60346"/>
          <a:stretch/>
        </p:blipFill>
        <p:spPr bwMode="auto">
          <a:xfrm rot="10800000" flipH="1">
            <a:off x="1586" y="-1198"/>
            <a:ext cx="8641324" cy="1020672"/>
          </a:xfrm>
          <a:prstGeom prst="rect">
            <a:avLst/>
          </a:prstGeom>
          <a:noFill/>
          <a:effectLst/>
          <a:extLst>
            <a:ext uri="{909E8E84-426E-40dd-AFC4-6F175D3DCCD1}">
              <a14:hiddenFill xmlns:a14="http://schemas.microsoft.com/office/drawing/2010/main">
                <a:solidFill>
                  <a:srgbClr val="FFFFFF"/>
                </a:solidFill>
              </a14:hiddenFill>
            </a:ext>
          </a:extLst>
        </p:spPr>
      </p:pic>
      <p:sp>
        <p:nvSpPr>
          <p:cNvPr id="17" name="מלבן 13"/>
          <p:cNvSpPr/>
          <p:nvPr/>
        </p:nvSpPr>
        <p:spPr>
          <a:xfrm>
            <a:off x="231874" y="136456"/>
            <a:ext cx="7539164" cy="646331"/>
          </a:xfrm>
          <a:prstGeom prst="rect">
            <a:avLst/>
          </a:prstGeom>
        </p:spPr>
        <p:txBody>
          <a:bodyPr wrap="square">
            <a:spAutoFit/>
          </a:bodyPr>
          <a:lstStyle/>
          <a:p>
            <a:pPr algn="l" rtl="0"/>
            <a:r>
              <a:rPr lang="en-US" sz="3600" b="1" dirty="0" err="1"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Applichiamo</a:t>
            </a:r>
            <a:r>
              <a:rPr lang="en-US" sz="3600" b="1" dirty="0"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 </a:t>
            </a:r>
            <a:r>
              <a:rPr lang="en-US" sz="3600" b="1" dirty="0" err="1"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il</a:t>
            </a:r>
            <a:r>
              <a:rPr lang="en-US" sz="3600" b="1" dirty="0"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 </a:t>
            </a:r>
            <a:r>
              <a:rPr lang="en-US" sz="3600" b="1" dirty="0" err="1"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Metodo</a:t>
            </a:r>
            <a:r>
              <a:rPr lang="en-US" sz="3600" b="1" dirty="0"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 del Detective</a:t>
            </a:r>
            <a:endParaRPr lang="he-IL" sz="3600" b="1" dirty="0">
              <a:solidFill>
                <a:schemeClr val="bg1"/>
              </a:solidFill>
              <a:effectLst>
                <a:outerShdw blurRad="38100" dist="38100" dir="2700000" algn="tl">
                  <a:srgbClr val="000000">
                    <a:alpha val="43137"/>
                  </a:srgbClr>
                </a:outerShdw>
              </a:effectLst>
              <a:ea typeface="Open Sans" panose="020B0606030504020204" pitchFamily="34" charset="0"/>
            </a:endParaRPr>
          </a:p>
        </p:txBody>
      </p:sp>
      <p:sp>
        <p:nvSpPr>
          <p:cNvPr id="5" name="Rounded Rectangle 4"/>
          <p:cNvSpPr/>
          <p:nvPr/>
        </p:nvSpPr>
        <p:spPr>
          <a:xfrm>
            <a:off x="2493517" y="4181846"/>
            <a:ext cx="2064040" cy="498004"/>
          </a:xfrm>
          <a:prstGeom prst="roundRect">
            <a:avLst/>
          </a:prstGeom>
          <a:noFill/>
          <a:ln w="5715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0" name="מחבר חץ ישר 11"/>
          <p:cNvCxnSpPr/>
          <p:nvPr/>
        </p:nvCxnSpPr>
        <p:spPr>
          <a:xfrm rot="10800000">
            <a:off x="1329793" y="4452649"/>
            <a:ext cx="1949006" cy="0"/>
          </a:xfrm>
          <a:prstGeom prst="straightConnector1">
            <a:avLst/>
          </a:prstGeom>
          <a:ln w="76200">
            <a:solidFill>
              <a:schemeClr val="tx1"/>
            </a:solidFill>
            <a:headEnd type="none" w="med" len="med"/>
            <a:tailEnd type="arrow" w="med" len="med"/>
          </a:ln>
          <a:effectLst>
            <a:outerShdw blurRad="127000" dir="5400000" algn="t" rotWithShape="0">
              <a:schemeClr val="bg1"/>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469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C:\Users\dor\Desktop\New Assets\Cubes\square-2.png"/>
          <p:cNvPicPr>
            <a:picLocks noChangeAspect="1" noChangeArrowheads="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l="20734" r="22264" b="28388"/>
          <a:stretch/>
        </p:blipFill>
        <p:spPr bwMode="auto">
          <a:xfrm>
            <a:off x="0" y="5080000"/>
            <a:ext cx="12192000" cy="1778000"/>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368455" y="1147644"/>
            <a:ext cx="8367121" cy="2108269"/>
          </a:xfrm>
          <a:prstGeom prst="rect">
            <a:avLst/>
          </a:prstGeom>
        </p:spPr>
        <p:txBody>
          <a:bodyPr wrap="square">
            <a:spAutoFit/>
          </a:bodyPr>
          <a:lstStyle/>
          <a:p>
            <a:pPr algn="l" rtl="0" fontAlgn="base">
              <a:spcBef>
                <a:spcPts val="600"/>
              </a:spcBef>
            </a:pPr>
            <a:r>
              <a:rPr lang="en-US" sz="3200" b="1" dirty="0" smtClean="0"/>
              <a:t>Se </a:t>
            </a:r>
            <a:r>
              <a:rPr lang="en-US" sz="3200" b="1" dirty="0" err="1" smtClean="0"/>
              <a:t>tu</a:t>
            </a:r>
            <a:r>
              <a:rPr lang="en-US" sz="3200" b="1" dirty="0" smtClean="0"/>
              <a:t> </a:t>
            </a:r>
            <a:r>
              <a:rPr lang="en-US" sz="3200" b="1" dirty="0" err="1" smtClean="0"/>
              <a:t>dovessi</a:t>
            </a:r>
            <a:r>
              <a:rPr lang="en-US" sz="3200" b="1" dirty="0" smtClean="0"/>
              <a:t> </a:t>
            </a:r>
            <a:r>
              <a:rPr lang="en-US" sz="3200" b="1" dirty="0" err="1" smtClean="0"/>
              <a:t>creare</a:t>
            </a:r>
            <a:r>
              <a:rPr lang="en-US" sz="3200" b="1" dirty="0" smtClean="0"/>
              <a:t> un detective</a:t>
            </a:r>
            <a:endParaRPr lang="en-US" sz="3200" b="1" dirty="0"/>
          </a:p>
          <a:p>
            <a:pPr marL="285750" indent="-285750" algn="l" rtl="0" fontAlgn="base">
              <a:spcBef>
                <a:spcPts val="600"/>
              </a:spcBef>
              <a:buFont typeface="Arial" panose="020B0604020202020204" pitchFamily="34" charset="0"/>
              <a:buChar char="•"/>
            </a:pPr>
            <a:r>
              <a:rPr lang="en-US" sz="2800" dirty="0" smtClean="0"/>
              <a:t>Come </a:t>
            </a:r>
            <a:r>
              <a:rPr lang="en-US" sz="2800" dirty="0" err="1" smtClean="0"/>
              <a:t>sarebbe</a:t>
            </a:r>
            <a:r>
              <a:rPr lang="en-US" sz="2800" dirty="0" smtClean="0"/>
              <a:t>?</a:t>
            </a:r>
            <a:endParaRPr lang="en-US" sz="2800" dirty="0"/>
          </a:p>
          <a:p>
            <a:pPr marL="285750" indent="-285750" algn="l" rtl="0" fontAlgn="base">
              <a:spcBef>
                <a:spcPts val="600"/>
              </a:spcBef>
              <a:buFont typeface="Arial" panose="020B0604020202020204" pitchFamily="34" charset="0"/>
              <a:buChar char="•"/>
            </a:pPr>
            <a:r>
              <a:rPr lang="en-US" sz="2800" b="0" i="0" dirty="0" err="1" smtClean="0">
                <a:effectLst/>
              </a:rPr>
              <a:t>Cosa</a:t>
            </a:r>
            <a:r>
              <a:rPr lang="en-US" sz="2800" b="0" i="0" dirty="0" smtClean="0">
                <a:effectLst/>
              </a:rPr>
              <a:t> </a:t>
            </a:r>
            <a:r>
              <a:rPr lang="en-US" sz="2800" b="0" i="0" dirty="0" err="1" smtClean="0">
                <a:effectLst/>
              </a:rPr>
              <a:t>indosserebbe</a:t>
            </a:r>
            <a:r>
              <a:rPr lang="en-US" sz="2800" b="0" i="0" dirty="0" smtClean="0">
                <a:effectLst/>
              </a:rPr>
              <a:t>?</a:t>
            </a:r>
            <a:endParaRPr lang="en-US" sz="2800" b="0" i="0" dirty="0">
              <a:effectLst/>
            </a:endParaRPr>
          </a:p>
          <a:p>
            <a:pPr marL="285750" indent="-285750" algn="l" rtl="0" fontAlgn="base">
              <a:spcBef>
                <a:spcPts val="600"/>
              </a:spcBef>
              <a:buFont typeface="Arial" panose="020B0604020202020204" pitchFamily="34" charset="0"/>
              <a:buChar char="•"/>
            </a:pPr>
            <a:r>
              <a:rPr lang="en-US" sz="2800" dirty="0" err="1" smtClean="0"/>
              <a:t>Che</a:t>
            </a:r>
            <a:r>
              <a:rPr lang="en-US" sz="2800" dirty="0" smtClean="0"/>
              <a:t> </a:t>
            </a:r>
            <a:r>
              <a:rPr lang="en-US" sz="2800" dirty="0" err="1" smtClean="0"/>
              <a:t>equipaggiamento</a:t>
            </a:r>
            <a:r>
              <a:rPr lang="en-US" sz="2800" dirty="0" smtClean="0"/>
              <a:t> </a:t>
            </a:r>
            <a:r>
              <a:rPr lang="en-US" sz="2800" dirty="0" err="1" smtClean="0"/>
              <a:t>avrebbe</a:t>
            </a:r>
            <a:r>
              <a:rPr lang="en-US" sz="2800" dirty="0" smtClean="0"/>
              <a:t>?</a:t>
            </a:r>
            <a:endParaRPr lang="en-US" sz="2800" b="0" i="0" dirty="0">
              <a:effectLst/>
            </a:endParaRPr>
          </a:p>
        </p:txBody>
      </p:sp>
      <p:pic>
        <p:nvPicPr>
          <p:cNvPr id="3" name="Picture 2" descr="C:\Users\dor\Desktop\New Assets\Cubes\Block.png"/>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8354" b="57624"/>
          <a:stretch/>
        </p:blipFill>
        <p:spPr bwMode="auto">
          <a:xfrm rot="10800000" flipH="1">
            <a:off x="-1" y="-1"/>
            <a:ext cx="4533901" cy="10089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0505" y="134013"/>
            <a:ext cx="3612663" cy="646331"/>
          </a:xfrm>
          <a:prstGeom prst="rect">
            <a:avLst/>
          </a:prstGeom>
          <a:noFill/>
        </p:spPr>
        <p:txBody>
          <a:bodyPr wrap="none" rtlCol="1" anchor="t">
            <a:spAutoFit/>
          </a:bodyPr>
          <a:lstStyle>
            <a:defPPr>
              <a:defRPr lang="he-IL"/>
            </a:defPPr>
            <a:lvl1pPr algn="l" rtl="0">
              <a:defRPr sz="3600" b="1">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defRPr>
            </a:lvl1pPr>
          </a:lstStyle>
          <a:p>
            <a:r>
              <a:rPr lang="en-US" dirty="0" err="1" smtClean="0"/>
              <a:t>Compito</a:t>
            </a:r>
            <a:r>
              <a:rPr lang="en-US" dirty="0" smtClean="0"/>
              <a:t> per casa</a:t>
            </a:r>
            <a:endParaRPr lang="en-US" dirty="0"/>
          </a:p>
        </p:txBody>
      </p:sp>
      <p:pic>
        <p:nvPicPr>
          <p:cNvPr id="11" name="תמונה 10"/>
          <p:cNvPicPr>
            <a:picLocks noChangeAspect="1"/>
          </p:cNvPicPr>
          <p:nvPr/>
        </p:nvPicPr>
        <p:blipFill>
          <a:blip r:embed="rId6"/>
          <a:stretch>
            <a:fillRect/>
          </a:stretch>
        </p:blipFill>
        <p:spPr>
          <a:xfrm>
            <a:off x="9445625" y="3359950"/>
            <a:ext cx="2192686" cy="2628900"/>
          </a:xfrm>
          <a:prstGeom prst="roundRect">
            <a:avLst>
              <a:gd name="adj" fmla="val 5500"/>
            </a:avLst>
          </a:prstGeom>
          <a:ln w="38100">
            <a:solidFill>
              <a:srgbClr val="C00000"/>
            </a:solidFill>
          </a:ln>
          <a:effectLst>
            <a:outerShdw blurRad="127000" dist="38100" dir="4200000" algn="tl" rotWithShape="0">
              <a:srgbClr val="000000"/>
            </a:outerShdw>
          </a:effectLst>
          <a:scene3d>
            <a:camera prst="perspectiveHeroicExtremeLeftFacing"/>
            <a:lightRig rig="contrasting" dir="t">
              <a:rot lat="0" lon="0" rev="4200000"/>
            </a:lightRig>
          </a:scene3d>
          <a:sp3d prstMaterial="plastic">
            <a:bevelT w="381000" h="114300" prst="relaxedInset"/>
            <a:contourClr>
              <a:srgbClr val="969696"/>
            </a:contourClr>
          </a:sp3d>
        </p:spPr>
      </p:pic>
      <p:pic>
        <p:nvPicPr>
          <p:cNvPr id="1028" name="Picture 4" descr="×ª××¦××ª ×ª××× × ×¢×××¨ âªNancy Drewâ¬â"/>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5348" y="4007771"/>
            <a:ext cx="3159706" cy="1961909"/>
          </a:xfrm>
          <a:prstGeom prst="roundRect">
            <a:avLst>
              <a:gd name="adj" fmla="val 5500"/>
            </a:avLst>
          </a:prstGeom>
          <a:ln w="38100">
            <a:solidFill>
              <a:srgbClr val="C00000"/>
            </a:solidFill>
          </a:ln>
          <a:effectLst>
            <a:outerShdw blurRad="127000" dist="38100" dir="4200000" algn="tl" rotWithShape="0">
              <a:srgbClr val="000000"/>
            </a:outerShdw>
          </a:effectLst>
          <a:scene3d>
            <a:camera prst="perspectiveHeroicExtremeLeftFacing"/>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descr="×ª××¦××ª ×ª××× × ×¢×××¨ âªSherlock Holmesâ¬â"/>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4708"/>
          <a:stretch/>
        </p:blipFill>
        <p:spPr bwMode="auto">
          <a:xfrm>
            <a:off x="476249" y="3693446"/>
            <a:ext cx="3273426" cy="1865809"/>
          </a:xfrm>
          <a:prstGeom prst="roundRect">
            <a:avLst>
              <a:gd name="adj" fmla="val 5057"/>
            </a:avLst>
          </a:prstGeom>
          <a:ln w="38100">
            <a:solidFill>
              <a:srgbClr val="C00000"/>
            </a:solidFill>
          </a:ln>
          <a:effectLst>
            <a:outerShdw blurRad="127000" dist="38100" dir="7800000" algn="tl" rotWithShape="0">
              <a:srgbClr val="000000"/>
            </a:outerShdw>
          </a:effectLst>
          <a:scene3d>
            <a:camera prst="perspectiveHeroicExtremeRightFacing"/>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6" descr="×ª××¦××ª ×ª××× × ×¢×××¨ âªHercule Poirotâ¬â"/>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359"/>
          <a:stretch/>
        </p:blipFill>
        <p:spPr bwMode="auto">
          <a:xfrm>
            <a:off x="3573545" y="4124671"/>
            <a:ext cx="3121783" cy="1728109"/>
          </a:xfrm>
          <a:prstGeom prst="roundRect">
            <a:avLst>
              <a:gd name="adj" fmla="val 5057"/>
            </a:avLst>
          </a:prstGeom>
          <a:ln w="38100">
            <a:solidFill>
              <a:srgbClr val="C00000"/>
            </a:solidFill>
          </a:ln>
          <a:effectLst>
            <a:outerShdw blurRad="127000" dist="38100" dir="7800000" algn="tl" rotWithShape="0">
              <a:srgbClr val="000000"/>
            </a:outerShdw>
          </a:effectLst>
          <a:scene3d>
            <a:camera prst="perspectiveHeroicExtremeRightFacing"/>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xmlns="" id="{06663389-D471-4CB4-850D-C5A87201DEE2}"/>
              </a:ext>
            </a:extLst>
          </p:cNvPr>
          <p:cNvGrpSpPr/>
          <p:nvPr/>
        </p:nvGrpSpPr>
        <p:grpSpPr>
          <a:xfrm>
            <a:off x="5653574" y="5000724"/>
            <a:ext cx="562331" cy="562331"/>
            <a:chOff x="5653574" y="5000724"/>
            <a:chExt cx="562331" cy="562331"/>
          </a:xfrm>
        </p:grpSpPr>
        <p:pic>
          <p:nvPicPr>
            <p:cNvPr id="19" name="Picture 10" descr="C:\Users\dor\Desktop\New Assets\Circles\Layer_49.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1700000">
              <a:off x="5653574" y="5000724"/>
              <a:ext cx="562331" cy="5623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K:\Development\Digital vision\Mindlab 3.0\Move to Digital\The Gym\Design\Marketing\Website 2017\WIX Graphic Assets\Site Play Button\Untitled-2.png">
              <a:hlinkClick r:id="rId11" action="ppaction://hlinkfile"/>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77295" y="5020013"/>
              <a:ext cx="523340" cy="5233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19"/>
          <p:cNvGrpSpPr/>
          <p:nvPr/>
        </p:nvGrpSpPr>
        <p:grpSpPr>
          <a:xfrm>
            <a:off x="11317227" y="195467"/>
            <a:ext cx="689977" cy="736949"/>
            <a:chOff x="9362986" y="41467"/>
            <a:chExt cx="620137" cy="649764"/>
          </a:xfrm>
        </p:grpSpPr>
        <p:pic>
          <p:nvPicPr>
            <p:cNvPr id="23" name="Picture 20" descr="Captura de Tela 2016-09-05 às 18.53.39.png"/>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362986" y="41467"/>
              <a:ext cx="620137" cy="649764"/>
            </a:xfrm>
            <a:prstGeom prst="rect">
              <a:avLst/>
            </a:prstGeom>
          </p:spPr>
        </p:pic>
        <p:pic>
          <p:nvPicPr>
            <p:cNvPr id="24" name="Picture 21" descr="Captura de Tela 2016-09-05 às 18.53.39.png"/>
            <p:cNvPicPr>
              <a:picLocks noChangeAspect="1"/>
            </p:cNvPicPr>
            <p:nvPr/>
          </p:nvPicPr>
          <p:blipFill>
            <a:blip r:embed="rId15" cstate="print">
              <a:extLst>
                <a:ext uri="{BEBA8EAE-BF5A-486C-A8C5-ECC9F3942E4B}">
                  <a14:imgProps xmlns:a14="http://schemas.microsoft.com/office/drawing/2010/main">
                    <a14:imgLayer r:embed="rId14">
                      <a14:imgEffect>
                        <a14:backgroundRemoval t="6410" b="75641" l="14765" r="81208"/>
                      </a14:imgEffect>
                    </a14:imgLayer>
                  </a14:imgProps>
                </a:ext>
                <a:ext uri="{28A0092B-C50C-407E-A947-70E740481C1C}">
                  <a14:useLocalDpi xmlns:a14="http://schemas.microsoft.com/office/drawing/2010/main" val="0"/>
                </a:ext>
              </a:extLst>
            </a:blip>
            <a:stretch>
              <a:fillRect/>
            </a:stretch>
          </p:blipFill>
          <p:spPr>
            <a:xfrm>
              <a:off x="9362986" y="41467"/>
              <a:ext cx="620137" cy="649764"/>
            </a:xfrm>
            <a:prstGeom prst="rect">
              <a:avLst/>
            </a:prstGeom>
          </p:spPr>
        </p:pic>
      </p:grpSp>
      <p:sp>
        <p:nvSpPr>
          <p:cNvPr id="6" name="מלבן 5"/>
          <p:cNvSpPr/>
          <p:nvPr/>
        </p:nvSpPr>
        <p:spPr>
          <a:xfrm rot="20820000">
            <a:off x="962180" y="5580191"/>
            <a:ext cx="2067059" cy="369332"/>
          </a:xfrm>
          <a:prstGeom prst="rect">
            <a:avLst/>
          </a:prstGeom>
        </p:spPr>
        <p:txBody>
          <a:bodyPr wrap="square">
            <a:spAutoFit/>
          </a:bodyPr>
          <a:lstStyle/>
          <a:p>
            <a:pPr algn="ctr" rtl="0" fontAlgn="base"/>
            <a:r>
              <a:rPr lang="en-US" b="1" dirty="0">
                <a:solidFill>
                  <a:schemeClr val="bg1"/>
                </a:solidFill>
                <a:effectLst>
                  <a:outerShdw blurRad="38100" dist="38100" dir="2700000" algn="tl">
                    <a:srgbClr val="000000">
                      <a:alpha val="43137"/>
                    </a:srgbClr>
                  </a:outerShdw>
                </a:effectLst>
                <a:latin typeface="inherit"/>
              </a:rPr>
              <a:t>Sherlock Holmes</a:t>
            </a:r>
            <a:endParaRPr lang="en-US" b="1" i="0" dirty="0">
              <a:solidFill>
                <a:schemeClr val="bg1"/>
              </a:solidFill>
              <a:effectLst>
                <a:outerShdw blurRad="38100" dist="38100" dir="2700000" algn="tl">
                  <a:srgbClr val="000000">
                    <a:alpha val="43137"/>
                  </a:srgbClr>
                </a:outerShdw>
              </a:effectLst>
              <a:latin typeface="inherit"/>
            </a:endParaRPr>
          </a:p>
        </p:txBody>
      </p:sp>
      <p:sp>
        <p:nvSpPr>
          <p:cNvPr id="7" name="מלבן 6"/>
          <p:cNvSpPr/>
          <p:nvPr/>
        </p:nvSpPr>
        <p:spPr>
          <a:xfrm rot="20820000">
            <a:off x="4093091" y="5878113"/>
            <a:ext cx="1880970" cy="369332"/>
          </a:xfrm>
          <a:prstGeom prst="rect">
            <a:avLst/>
          </a:prstGeom>
        </p:spPr>
        <p:txBody>
          <a:bodyPr wrap="square">
            <a:spAutoFit/>
          </a:bodyPr>
          <a:lstStyle/>
          <a:p>
            <a:pPr algn="ctr" rtl="0" fontAlgn="base"/>
            <a:r>
              <a:rPr lang="en-US" b="1" dirty="0">
                <a:solidFill>
                  <a:schemeClr val="bg1"/>
                </a:solidFill>
                <a:effectLst>
                  <a:outerShdw blurRad="38100" dist="38100" dir="2700000" algn="tl">
                    <a:srgbClr val="000000">
                      <a:alpha val="43137"/>
                    </a:srgbClr>
                  </a:outerShdw>
                </a:effectLst>
                <a:latin typeface="inherit"/>
              </a:rPr>
              <a:t>Hercule </a:t>
            </a:r>
            <a:r>
              <a:rPr lang="en-US" b="1" dirty="0" err="1">
                <a:solidFill>
                  <a:schemeClr val="bg1"/>
                </a:solidFill>
                <a:effectLst>
                  <a:outerShdw blurRad="38100" dist="38100" dir="2700000" algn="tl">
                    <a:srgbClr val="000000">
                      <a:alpha val="43137"/>
                    </a:srgbClr>
                  </a:outerShdw>
                </a:effectLst>
                <a:latin typeface="inherit"/>
              </a:rPr>
              <a:t>Poirot</a:t>
            </a:r>
            <a:endParaRPr lang="en-US" b="1" i="0" dirty="0">
              <a:solidFill>
                <a:schemeClr val="bg1"/>
              </a:solidFill>
              <a:effectLst>
                <a:outerShdw blurRad="38100" dist="38100" dir="2700000" algn="tl">
                  <a:srgbClr val="000000">
                    <a:alpha val="43137"/>
                  </a:srgbClr>
                </a:outerShdw>
              </a:effectLst>
              <a:latin typeface="inherit"/>
            </a:endParaRPr>
          </a:p>
        </p:txBody>
      </p:sp>
      <p:sp>
        <p:nvSpPr>
          <p:cNvPr id="8" name="מלבן 7"/>
          <p:cNvSpPr/>
          <p:nvPr/>
        </p:nvSpPr>
        <p:spPr>
          <a:xfrm rot="780000">
            <a:off x="7005902" y="5974684"/>
            <a:ext cx="1710047" cy="369332"/>
          </a:xfrm>
          <a:prstGeom prst="rect">
            <a:avLst/>
          </a:prstGeom>
        </p:spPr>
        <p:txBody>
          <a:bodyPr wrap="square">
            <a:spAutoFit/>
          </a:bodyPr>
          <a:lstStyle/>
          <a:p>
            <a:pPr algn="ctr" rtl="0" fontAlgn="base"/>
            <a:r>
              <a:rPr lang="en-US" b="1" dirty="0">
                <a:solidFill>
                  <a:schemeClr val="bg1"/>
                </a:solidFill>
                <a:effectLst>
                  <a:outerShdw blurRad="38100" dist="38100" dir="2700000" algn="tl">
                    <a:srgbClr val="000000">
                      <a:alpha val="43137"/>
                    </a:srgbClr>
                  </a:outerShdw>
                </a:effectLst>
                <a:latin typeface="inherit"/>
              </a:rPr>
              <a:t>Nancy Drew</a:t>
            </a:r>
            <a:endParaRPr lang="en-US" b="1" i="0" dirty="0">
              <a:solidFill>
                <a:schemeClr val="bg1"/>
              </a:solidFill>
              <a:effectLst>
                <a:outerShdw blurRad="38100" dist="38100" dir="2700000" algn="tl">
                  <a:srgbClr val="000000">
                    <a:alpha val="43137"/>
                  </a:srgbClr>
                </a:outerShdw>
              </a:effectLst>
              <a:latin typeface="inherit"/>
            </a:endParaRPr>
          </a:p>
        </p:txBody>
      </p:sp>
      <p:sp>
        <p:nvSpPr>
          <p:cNvPr id="9" name="מלבן 8"/>
          <p:cNvSpPr/>
          <p:nvPr/>
        </p:nvSpPr>
        <p:spPr>
          <a:xfrm rot="900000">
            <a:off x="9565572" y="5960385"/>
            <a:ext cx="1971843" cy="369332"/>
          </a:xfrm>
          <a:prstGeom prst="rect">
            <a:avLst/>
          </a:prstGeom>
        </p:spPr>
        <p:txBody>
          <a:bodyPr wrap="square">
            <a:spAutoFit/>
          </a:bodyPr>
          <a:lstStyle/>
          <a:p>
            <a:pPr algn="ctr" rtl="0" fontAlgn="base"/>
            <a:r>
              <a:rPr lang="en-US" b="1" dirty="0">
                <a:solidFill>
                  <a:schemeClr val="bg1"/>
                </a:solidFill>
                <a:effectLst>
                  <a:outerShdw blurRad="38100" dist="38100" dir="2700000" algn="tl">
                    <a:srgbClr val="000000">
                      <a:alpha val="43137"/>
                    </a:srgbClr>
                  </a:outerShdw>
                </a:effectLst>
                <a:latin typeface="inherit"/>
              </a:rPr>
              <a:t>Jessica Fletcher</a:t>
            </a:r>
            <a:endParaRPr lang="en-US" b="1" i="0" dirty="0">
              <a:solidFill>
                <a:schemeClr val="bg1"/>
              </a:solidFill>
              <a:effectLst>
                <a:outerShdw blurRad="38100" dist="38100" dir="2700000" algn="tl">
                  <a:srgbClr val="000000">
                    <a:alpha val="43137"/>
                  </a:srgbClr>
                </a:outerShdw>
              </a:effectLst>
              <a:latin typeface="inherit"/>
            </a:endParaRPr>
          </a:p>
        </p:txBody>
      </p:sp>
    </p:spTree>
    <p:extLst>
      <p:ext uri="{BB962C8B-B14F-4D97-AF65-F5344CB8AC3E}">
        <p14:creationId xmlns:p14="http://schemas.microsoft.com/office/powerpoint/2010/main" val="16337501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0000">
                                          <p:cBhvr additive="base">
                                            <p:cTn id="7" dur="10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200"/>
                                      </p:stCondLst>
                                      <p:childTnLst>
                                        <p:set>
                                          <p:cBhvr>
                                            <p:cTn id="10" dur="1" fill="hold">
                                              <p:stCondLst>
                                                <p:cond delay="0"/>
                                              </p:stCondLst>
                                            </p:cTn>
                                            <p:tgtEl>
                                              <p:spTgt spid="1032"/>
                                            </p:tgtEl>
                                            <p:attrNameLst>
                                              <p:attrName>style.visibility</p:attrName>
                                            </p:attrNameLst>
                                          </p:cBhvr>
                                          <p:to>
                                            <p:strVal val="visible"/>
                                          </p:to>
                                        </p:set>
                                        <p:anim calcmode="lin" valueType="num" p14:bounceEnd="50000">
                                          <p:cBhvr additive="base">
                                            <p:cTn id="11" dur="1000" fill="hold"/>
                                            <p:tgtEl>
                                              <p:spTgt spid="1032"/>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10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300"/>
                                      </p:stCondLst>
                                      <p:childTnLst>
                                        <p:set>
                                          <p:cBhvr>
                                            <p:cTn id="14" dur="1" fill="hold">
                                              <p:stCondLst>
                                                <p:cond delay="0"/>
                                              </p:stCondLst>
                                            </p:cTn>
                                            <p:tgtEl>
                                              <p:spTgt spid="15"/>
                                            </p:tgtEl>
                                            <p:attrNameLst>
                                              <p:attrName>style.visibility</p:attrName>
                                            </p:attrNameLst>
                                          </p:cBhvr>
                                          <p:to>
                                            <p:strVal val="visible"/>
                                          </p:to>
                                        </p:set>
                                        <p:anim calcmode="lin" valueType="num" p14:bounceEnd="50000">
                                          <p:cBhvr additive="base">
                                            <p:cTn id="15" dur="10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50000">
                                      <p:stCondLst>
                                        <p:cond delay="400"/>
                                      </p:stCondLst>
                                      <p:childTnLst>
                                        <p:set>
                                          <p:cBhvr>
                                            <p:cTn id="18" dur="1" fill="hold">
                                              <p:stCondLst>
                                                <p:cond delay="0"/>
                                              </p:stCondLst>
                                            </p:cTn>
                                            <p:tgtEl>
                                              <p:spTgt spid="1028"/>
                                            </p:tgtEl>
                                            <p:attrNameLst>
                                              <p:attrName>style.visibility</p:attrName>
                                            </p:attrNameLst>
                                          </p:cBhvr>
                                          <p:to>
                                            <p:strVal val="visible"/>
                                          </p:to>
                                        </p:set>
                                        <p:anim calcmode="lin" valueType="num" p14:bounceEnd="50000">
                                          <p:cBhvr additive="base">
                                            <p:cTn id="19" dur="1000" fill="hold"/>
                                            <p:tgtEl>
                                              <p:spTgt spid="1028"/>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10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50000">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14:bounceEnd="50000">
                                          <p:cBhvr additive="base">
                                            <p:cTn id="23"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50000">
                                      <p:stCondLst>
                                        <p:cond delay="700"/>
                                      </p:stCondLst>
                                      <p:childTnLst>
                                        <p:set>
                                          <p:cBhvr>
                                            <p:cTn id="26" dur="1" fill="hold">
                                              <p:stCondLst>
                                                <p:cond delay="0"/>
                                              </p:stCondLst>
                                            </p:cTn>
                                            <p:tgtEl>
                                              <p:spTgt spid="9"/>
                                            </p:tgtEl>
                                            <p:attrNameLst>
                                              <p:attrName>style.visibility</p:attrName>
                                            </p:attrNameLst>
                                          </p:cBhvr>
                                          <p:to>
                                            <p:strVal val="visible"/>
                                          </p:to>
                                        </p:set>
                                        <p:anim calcmode="lin" valueType="num" p14:bounceEnd="50000">
                                          <p:cBhvr additive="base">
                                            <p:cTn id="27"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28" dur="10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50000">
                                      <p:stCondLst>
                                        <p:cond delay="800"/>
                                      </p:stCondLst>
                                      <p:childTnLst>
                                        <p:set>
                                          <p:cBhvr>
                                            <p:cTn id="30" dur="1" fill="hold">
                                              <p:stCondLst>
                                                <p:cond delay="0"/>
                                              </p:stCondLst>
                                            </p:cTn>
                                            <p:tgtEl>
                                              <p:spTgt spid="8"/>
                                            </p:tgtEl>
                                            <p:attrNameLst>
                                              <p:attrName>style.visibility</p:attrName>
                                            </p:attrNameLst>
                                          </p:cBhvr>
                                          <p:to>
                                            <p:strVal val="visible"/>
                                          </p:to>
                                        </p:set>
                                        <p:anim calcmode="lin" valueType="num" p14:bounceEnd="50000">
                                          <p:cBhvr additive="base">
                                            <p:cTn id="31" dur="10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32" dur="10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50000">
                                      <p:stCondLst>
                                        <p:cond delay="900"/>
                                      </p:stCondLst>
                                      <p:childTnLst>
                                        <p:set>
                                          <p:cBhvr>
                                            <p:cTn id="34" dur="1" fill="hold">
                                              <p:stCondLst>
                                                <p:cond delay="0"/>
                                              </p:stCondLst>
                                            </p:cTn>
                                            <p:tgtEl>
                                              <p:spTgt spid="7"/>
                                            </p:tgtEl>
                                            <p:attrNameLst>
                                              <p:attrName>style.visibility</p:attrName>
                                            </p:attrNameLst>
                                          </p:cBhvr>
                                          <p:to>
                                            <p:strVal val="visible"/>
                                          </p:to>
                                        </p:set>
                                        <p:anim calcmode="lin" valueType="num" p14:bounceEnd="50000">
                                          <p:cBhvr additive="base">
                                            <p:cTn id="35"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36" dur="10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50000">
                                      <p:stCondLst>
                                        <p:cond delay="1100"/>
                                      </p:stCondLst>
                                      <p:childTnLst>
                                        <p:set>
                                          <p:cBhvr>
                                            <p:cTn id="38" dur="1" fill="hold">
                                              <p:stCondLst>
                                                <p:cond delay="0"/>
                                              </p:stCondLst>
                                            </p:cTn>
                                            <p:tgtEl>
                                              <p:spTgt spid="6"/>
                                            </p:tgtEl>
                                            <p:attrNameLst>
                                              <p:attrName>style.visibility</p:attrName>
                                            </p:attrNameLst>
                                          </p:cBhvr>
                                          <p:to>
                                            <p:strVal val="visible"/>
                                          </p:to>
                                        </p:set>
                                        <p:anim calcmode="lin" valueType="num" p14:bounceEnd="50000">
                                          <p:cBhvr additive="base">
                                            <p:cTn id="39"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40" dur="1000" fill="hold"/>
                                            <p:tgtEl>
                                              <p:spTgt spid="6"/>
                                            </p:tgtEl>
                                            <p:attrNameLst>
                                              <p:attrName>ppt_y</p:attrName>
                                            </p:attrNameLst>
                                          </p:cBhvr>
                                          <p:tavLst>
                                            <p:tav tm="0">
                                              <p:val>
                                                <p:strVal val="1+#ppt_h/2"/>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53" presetClass="entr" presetSubtype="16"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ppt_x"/>
                                              </p:val>
                                            </p:tav>
                                            <p:tav tm="100000">
                                              <p:val>
                                                <p:strVal val="#ppt_x"/>
                                              </p:val>
                                            </p:tav>
                                          </p:tavLst>
                                        </p:anim>
                                        <p:anim calcmode="lin" valueType="num">
                                          <p:cBhvr additive="base">
                                            <p:cTn id="8" dur="10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1032"/>
                                            </p:tgtEl>
                                            <p:attrNameLst>
                                              <p:attrName>style.visibility</p:attrName>
                                            </p:attrNameLst>
                                          </p:cBhvr>
                                          <p:to>
                                            <p:strVal val="visible"/>
                                          </p:to>
                                        </p:set>
                                        <p:anim calcmode="lin" valueType="num">
                                          <p:cBhvr additive="base">
                                            <p:cTn id="11" dur="1000" fill="hold"/>
                                            <p:tgtEl>
                                              <p:spTgt spid="1032"/>
                                            </p:tgtEl>
                                            <p:attrNameLst>
                                              <p:attrName>ppt_x</p:attrName>
                                            </p:attrNameLst>
                                          </p:cBhvr>
                                          <p:tavLst>
                                            <p:tav tm="0">
                                              <p:val>
                                                <p:strVal val="#ppt_x"/>
                                              </p:val>
                                            </p:tav>
                                            <p:tav tm="100000">
                                              <p:val>
                                                <p:strVal val="#ppt_x"/>
                                              </p:val>
                                            </p:tav>
                                          </p:tavLst>
                                        </p:anim>
                                        <p:anim calcmode="lin" valueType="num">
                                          <p:cBhvr additive="base">
                                            <p:cTn id="12" dur="1000" fill="hold"/>
                                            <p:tgtEl>
                                              <p:spTgt spid="10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40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1000" fill="hold"/>
                                            <p:tgtEl>
                                              <p:spTgt spid="1028"/>
                                            </p:tgtEl>
                                            <p:attrNameLst>
                                              <p:attrName>ppt_x</p:attrName>
                                            </p:attrNameLst>
                                          </p:cBhvr>
                                          <p:tavLst>
                                            <p:tav tm="0">
                                              <p:val>
                                                <p:strVal val="#ppt_x"/>
                                              </p:val>
                                            </p:tav>
                                            <p:tav tm="100000">
                                              <p:val>
                                                <p:strVal val="#ppt_x"/>
                                              </p:val>
                                            </p:tav>
                                          </p:tavLst>
                                        </p:anim>
                                        <p:anim calcmode="lin" valueType="num">
                                          <p:cBhvr additive="base">
                                            <p:cTn id="20" dur="1000" fill="hold"/>
                                            <p:tgtEl>
                                              <p:spTgt spid="10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7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ppt_x"/>
                                              </p:val>
                                            </p:tav>
                                            <p:tav tm="100000">
                                              <p:val>
                                                <p:strVal val="#ppt_x"/>
                                              </p:val>
                                            </p:tav>
                                          </p:tavLst>
                                        </p:anim>
                                        <p:anim calcmode="lin" valueType="num">
                                          <p:cBhvr additive="base">
                                            <p:cTn id="28" dur="10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8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9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000" fill="hold"/>
                                            <p:tgtEl>
                                              <p:spTgt spid="7"/>
                                            </p:tgtEl>
                                            <p:attrNameLst>
                                              <p:attrName>ppt_x</p:attrName>
                                            </p:attrNameLst>
                                          </p:cBhvr>
                                          <p:tavLst>
                                            <p:tav tm="0">
                                              <p:val>
                                                <p:strVal val="#ppt_x"/>
                                              </p:val>
                                            </p:tav>
                                            <p:tav tm="100000">
                                              <p:val>
                                                <p:strVal val="#ppt_x"/>
                                              </p:val>
                                            </p:tav>
                                          </p:tavLst>
                                        </p:anim>
                                        <p:anim calcmode="lin" valueType="num">
                                          <p:cBhvr additive="base">
                                            <p:cTn id="36" dur="10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10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ppt_x"/>
                                              </p:val>
                                            </p:tav>
                                            <p:tav tm="100000">
                                              <p:val>
                                                <p:strVal val="#ppt_x"/>
                                              </p:val>
                                            </p:tav>
                                          </p:tavLst>
                                        </p:anim>
                                        <p:anim calcmode="lin" valueType="num">
                                          <p:cBhvr additive="base">
                                            <p:cTn id="40" dur="1000" fill="hold"/>
                                            <p:tgtEl>
                                              <p:spTgt spid="6"/>
                                            </p:tgtEl>
                                            <p:attrNameLst>
                                              <p:attrName>ppt_y</p:attrName>
                                            </p:attrNameLst>
                                          </p:cBhvr>
                                          <p:tavLst>
                                            <p:tav tm="0">
                                              <p:val>
                                                <p:strVal val="1+#ppt_h/2"/>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53" presetClass="entr" presetSubtype="16"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 y="0"/>
            <a:ext cx="12197975" cy="6860471"/>
            <a:chOff x="1" y="0"/>
            <a:chExt cx="12197975" cy="6860471"/>
          </a:xfrm>
        </p:grpSpPr>
        <p:pic>
          <p:nvPicPr>
            <p:cNvPr id="11" name="תמונה 2">
              <a:extLst>
                <a:ext uri="{FF2B5EF4-FFF2-40B4-BE49-F238E27FC236}">
                  <a16:creationId xmlns:a16="http://schemas.microsoft.com/office/drawing/2014/main" xmlns="" id="{F09EE432-B6D0-4B94-87FA-E1F8B8FE0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260" y="0"/>
              <a:ext cx="10343716" cy="6860471"/>
            </a:xfrm>
            <a:prstGeom prst="rect">
              <a:avLst/>
            </a:prstGeom>
          </p:spPr>
        </p:pic>
        <p:pic>
          <p:nvPicPr>
            <p:cNvPr id="12" name="תמונה 2">
              <a:extLst>
                <a:ext uri="{FF2B5EF4-FFF2-40B4-BE49-F238E27FC236}">
                  <a16:creationId xmlns:a16="http://schemas.microsoft.com/office/drawing/2014/main" xmlns="" id="{F09EE432-B6D0-4B94-87FA-E1F8B8FE0DAD}"/>
                </a:ext>
              </a:extLst>
            </p:cNvPr>
            <p:cNvPicPr>
              <a:picLocks noChangeAspect="1"/>
            </p:cNvPicPr>
            <p:nvPr/>
          </p:nvPicPr>
          <p:blipFill rotWithShape="1">
            <a:blip r:embed="rId3">
              <a:extLst>
                <a:ext uri="{28A0092B-C50C-407E-A947-70E740481C1C}">
                  <a14:useLocalDpi xmlns:a14="http://schemas.microsoft.com/office/drawing/2010/main" val="0"/>
                </a:ext>
              </a:extLst>
            </a:blip>
            <a:srcRect r="84261"/>
            <a:stretch/>
          </p:blipFill>
          <p:spPr>
            <a:xfrm>
              <a:off x="1" y="0"/>
              <a:ext cx="3482235" cy="6860471"/>
            </a:xfrm>
            <a:prstGeom prst="rect">
              <a:avLst/>
            </a:prstGeom>
          </p:spPr>
        </p:pic>
      </p:grpSp>
      <p:pic>
        <p:nvPicPr>
          <p:cNvPr id="13" name="Picture 2" descr="C:\Users\dor\Desktop\ooooooooooo\WWWWWWWWWW.png"/>
          <p:cNvPicPr>
            <a:picLocks noChangeAspect="1" noChangeArrowheads="1"/>
          </p:cNvPicPr>
          <p:nvPr/>
        </p:nvPicPr>
        <p:blipFill rotWithShape="1">
          <a:blip r:embed="rId4">
            <a:extLst>
              <a:ext uri="{28A0092B-C50C-407E-A947-70E740481C1C}">
                <a14:useLocalDpi xmlns:a14="http://schemas.microsoft.com/office/drawing/2010/main" val="0"/>
              </a:ext>
            </a:extLst>
          </a:blip>
          <a:srcRect l="10454" b="24976"/>
          <a:stretch/>
        </p:blipFill>
        <p:spPr bwMode="auto">
          <a:xfrm flipV="1">
            <a:off x="0" y="-2"/>
            <a:ext cx="5273457" cy="195942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44898" y="168749"/>
            <a:ext cx="4593801" cy="707886"/>
          </a:xfrm>
          <a:prstGeom prst="rect">
            <a:avLst/>
          </a:prstGeom>
          <a:noFill/>
        </p:spPr>
        <p:txBody>
          <a:bodyPr wrap="square" rtlCol="1">
            <a:spAutoFit/>
          </a:bodyPr>
          <a:lstStyle/>
          <a:p>
            <a:pPr algn="l" rtl="0"/>
            <a:r>
              <a:rPr lang="en-US" sz="4000" dirty="0">
                <a:solidFill>
                  <a:schemeClr val="bg1"/>
                </a:solidFill>
                <a:effectLst>
                  <a:outerShdw blurRad="38100" dist="38100" dir="2700000" algn="tl">
                    <a:srgbClr val="000000">
                      <a:alpha val="43137"/>
                    </a:srgbClr>
                  </a:outerShdw>
                </a:effectLst>
                <a:latin typeface="Calibri Light" panose="020F0302020204030204" pitchFamily="34" charset="0"/>
                <a:ea typeface="Open Sans Light" panose="020B0306030504020204" pitchFamily="34" charset="0"/>
                <a:cs typeface="Open Sans Light" panose="020B0306030504020204" pitchFamily="34" charset="0"/>
              </a:rPr>
              <a:t>Problem Solving</a:t>
            </a:r>
          </a:p>
        </p:txBody>
      </p:sp>
      <p:grpSp>
        <p:nvGrpSpPr>
          <p:cNvPr id="24" name="Group 14"/>
          <p:cNvGrpSpPr/>
          <p:nvPr/>
        </p:nvGrpSpPr>
        <p:grpSpPr>
          <a:xfrm>
            <a:off x="219498" y="6371537"/>
            <a:ext cx="1634761" cy="271513"/>
            <a:chOff x="117029" y="109939"/>
            <a:chExt cx="1486146" cy="246830"/>
          </a:xfrm>
        </p:grpSpPr>
        <p:pic>
          <p:nvPicPr>
            <p:cNvPr id="25" name="Picture 2" descr="C:\Users\dor\Desktop\Accelium 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029" y="109939"/>
              <a:ext cx="1486146" cy="246830"/>
            </a:xfrm>
            <a:prstGeom prst="rect">
              <a:avLst/>
            </a:prstGeom>
            <a:noFill/>
            <a:effectLst>
              <a:outerShdw blurRad="63500" algn="ctr" rotWithShape="0">
                <a:prstClr val="black"/>
              </a:outerShdw>
            </a:effectLst>
            <a:extLst>
              <a:ext uri="{909E8E84-426E-40dd-AFC4-6F175D3DCCD1}">
                <a14:hiddenFill xmlns:a14="http://schemas.microsoft.com/office/drawing/2010/main">
                  <a:solidFill>
                    <a:srgbClr val="FFFFFF"/>
                  </a:solidFill>
                </a14:hiddenFill>
              </a:ext>
            </a:extLst>
          </p:spPr>
        </p:pic>
        <p:pic>
          <p:nvPicPr>
            <p:cNvPr id="26" name="Picture 2" descr="C:\Users\dor\Desktop\Accelium 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029" y="109939"/>
              <a:ext cx="1486146" cy="246830"/>
            </a:xfrm>
            <a:prstGeom prst="rect">
              <a:avLst/>
            </a:prstGeom>
            <a:noFill/>
            <a:effectLst>
              <a:outerShdw blurRad="25400" algn="ctr" rotWithShape="0">
                <a:prstClr val="black"/>
              </a:outerShdw>
            </a:effectLst>
            <a:extLst>
              <a:ext uri="{909E8E84-426E-40dd-AFC4-6F175D3DCCD1}">
                <a14:hiddenFill xmlns:a14="http://schemas.microsoft.com/office/drawing/2010/main">
                  <a:solidFill>
                    <a:srgbClr val="FFFFFF"/>
                  </a:solidFill>
                </a14:hiddenFill>
              </a:ext>
            </a:extLst>
          </p:spPr>
        </p:pic>
      </p:grpSp>
      <p:sp>
        <p:nvSpPr>
          <p:cNvPr id="28" name="TextBox 27"/>
          <p:cNvSpPr txBox="1"/>
          <p:nvPr/>
        </p:nvSpPr>
        <p:spPr>
          <a:xfrm>
            <a:off x="1889054" y="6351709"/>
            <a:ext cx="215588" cy="210215"/>
          </a:xfrm>
          <a:prstGeom prst="rect">
            <a:avLst/>
          </a:prstGeom>
          <a:noFill/>
        </p:spPr>
        <p:txBody>
          <a:bodyPr wrap="square" rtlCol="1" anchor="ctr">
            <a:spAutoFit/>
          </a:bodyPr>
          <a:lstStyle/>
          <a:p>
            <a:pPr algn="ctr" rtl="0"/>
            <a:r>
              <a:rPr lang="he-IL" sz="1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rPr>
              <a:t>©</a:t>
            </a:r>
            <a:endParaRPr lang="en-US" sz="1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endParaRPr>
          </a:p>
        </p:txBody>
      </p:sp>
      <p:sp>
        <p:nvSpPr>
          <p:cNvPr id="14" name="TextBox 13"/>
          <p:cNvSpPr txBox="1"/>
          <p:nvPr/>
        </p:nvSpPr>
        <p:spPr>
          <a:xfrm>
            <a:off x="244898" y="1309454"/>
            <a:ext cx="2846645" cy="369332"/>
          </a:xfrm>
          <a:prstGeom prst="rect">
            <a:avLst/>
          </a:prstGeom>
          <a:noFill/>
        </p:spPr>
        <p:txBody>
          <a:bodyPr wrap="square" rtlCol="1">
            <a:spAutoFit/>
          </a:bodyPr>
          <a:lstStyle/>
          <a:p>
            <a:pPr algn="l" rtl="0"/>
            <a:r>
              <a:rPr lang="en-US" dirty="0" err="1" smtClean="0">
                <a:solidFill>
                  <a:schemeClr val="bg1"/>
                </a:solidFill>
                <a:latin typeface="Calibri Light" panose="020F0302020204030204" pitchFamily="34" charset="0"/>
                <a:ea typeface="Open Sans" panose="020B0606030504020204" pitchFamily="34" charset="0"/>
                <a:cs typeface="Open Sans" panose="020B0606030504020204" pitchFamily="34" charset="0"/>
              </a:rPr>
              <a:t>Lezione</a:t>
            </a:r>
            <a:r>
              <a:rPr lang="en-US" dirty="0" smtClean="0">
                <a:solidFill>
                  <a:schemeClr val="bg1"/>
                </a:solidFill>
                <a:latin typeface="Calibri Light" panose="020F0302020204030204" pitchFamily="34" charset="0"/>
                <a:ea typeface="Open Sans" panose="020B0606030504020204" pitchFamily="34" charset="0"/>
                <a:cs typeface="Open Sans" panose="020B0606030504020204" pitchFamily="34" charset="0"/>
              </a:rPr>
              <a:t> </a:t>
            </a:r>
            <a:r>
              <a:rPr lang="en-US" dirty="0">
                <a:solidFill>
                  <a:schemeClr val="bg1"/>
                </a:solidFill>
                <a:latin typeface="Calibri Light" panose="020F0302020204030204" pitchFamily="34" charset="0"/>
                <a:ea typeface="Open Sans" panose="020B0606030504020204" pitchFamily="34" charset="0"/>
                <a:cs typeface="Open Sans" panose="020B0606030504020204" pitchFamily="34" charset="0"/>
              </a:rPr>
              <a:t>2</a:t>
            </a:r>
            <a:endParaRPr lang="en-US" dirty="0">
              <a:solidFill>
                <a:schemeClr val="bg1"/>
              </a:solidFill>
              <a:effectLst>
                <a:outerShdw blurRad="38100" dist="38100" dir="2700000" algn="tl">
                  <a:srgbClr val="000000">
                    <a:alpha val="43137"/>
                  </a:srgbClr>
                </a:outerShdw>
              </a:effectLst>
              <a:latin typeface="Calibri Light" panose="020F0302020204030204" pitchFamily="34" charset="0"/>
              <a:ea typeface="Open Sans" panose="020B0606030504020204" pitchFamily="34" charset="0"/>
              <a:cs typeface="Open Sans" panose="020B0606030504020204" pitchFamily="34" charset="0"/>
            </a:endParaRPr>
          </a:p>
        </p:txBody>
      </p:sp>
      <p:sp>
        <p:nvSpPr>
          <p:cNvPr id="15" name="TextBox 14"/>
          <p:cNvSpPr txBox="1"/>
          <p:nvPr/>
        </p:nvSpPr>
        <p:spPr>
          <a:xfrm>
            <a:off x="244898" y="729834"/>
            <a:ext cx="4777846" cy="646331"/>
          </a:xfrm>
          <a:prstGeom prst="rect">
            <a:avLst/>
          </a:prstGeom>
          <a:noFill/>
        </p:spPr>
        <p:txBody>
          <a:bodyPr wrap="square" rtlCol="1">
            <a:spAutoFit/>
          </a:bodyPr>
          <a:lstStyle/>
          <a:p>
            <a:pPr algn="l" rtl="0"/>
            <a:r>
              <a:rPr lang="en-US" sz="3600" b="1" dirty="0" smtClean="0">
                <a:solidFill>
                  <a:srgbClr val="FFC000"/>
                </a:solidFill>
                <a:latin typeface="Calibri" panose="020F0502020204030204" pitchFamily="34" charset="0"/>
                <a:ea typeface="Open Sans Extrabold" panose="020B0906030804020204" pitchFamily="34" charset="0"/>
                <a:cs typeface="Open Sans Extrabold" panose="020B0906030804020204" pitchFamily="34" charset="0"/>
              </a:rPr>
              <a:t>Il </a:t>
            </a:r>
            <a:r>
              <a:rPr lang="en-US" sz="3600" b="1" dirty="0" err="1">
                <a:solidFill>
                  <a:srgbClr val="FFC000"/>
                </a:solidFill>
                <a:latin typeface="Calibri" panose="020F0502020204030204" pitchFamily="34" charset="0"/>
                <a:ea typeface="Open Sans Extrabold" panose="020B0906030804020204" pitchFamily="34" charset="0"/>
                <a:cs typeface="Open Sans Extrabold" panose="020B0906030804020204" pitchFamily="34" charset="0"/>
              </a:rPr>
              <a:t>M</a:t>
            </a:r>
            <a:r>
              <a:rPr lang="en-US" sz="3600" b="1" dirty="0" err="1" smtClean="0">
                <a:solidFill>
                  <a:srgbClr val="FFC000"/>
                </a:solidFill>
                <a:latin typeface="Calibri" panose="020F0502020204030204" pitchFamily="34" charset="0"/>
                <a:ea typeface="Open Sans Extrabold" panose="020B0906030804020204" pitchFamily="34" charset="0"/>
                <a:cs typeface="Open Sans Extrabold" panose="020B0906030804020204" pitchFamily="34" charset="0"/>
              </a:rPr>
              <a:t>etodo</a:t>
            </a:r>
            <a:r>
              <a:rPr lang="en-US" sz="3600" b="1" dirty="0" smtClean="0">
                <a:solidFill>
                  <a:srgbClr val="FFC000"/>
                </a:solidFill>
                <a:latin typeface="Calibri" panose="020F0502020204030204" pitchFamily="34" charset="0"/>
                <a:ea typeface="Open Sans Extrabold" panose="020B0906030804020204" pitchFamily="34" charset="0"/>
                <a:cs typeface="Open Sans Extrabold" panose="020B0906030804020204" pitchFamily="34" charset="0"/>
              </a:rPr>
              <a:t> del Detective</a:t>
            </a:r>
            <a:endParaRPr lang="en-US" sz="3600" b="1" dirty="0">
              <a:solidFill>
                <a:srgbClr val="FFC000"/>
              </a:solidFill>
              <a:effectLst>
                <a:outerShdw blurRad="38100" dist="38100" dir="2700000" algn="tl">
                  <a:srgbClr val="000000">
                    <a:alpha val="43137"/>
                  </a:srgbClr>
                </a:outerShdw>
              </a:effectLst>
              <a:latin typeface="Calibri" panose="020F050202020403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732741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 y="0"/>
            <a:ext cx="12197975" cy="6860471"/>
            <a:chOff x="1" y="0"/>
            <a:chExt cx="12197975" cy="6860471"/>
          </a:xfrm>
        </p:grpSpPr>
        <p:pic>
          <p:nvPicPr>
            <p:cNvPr id="26" name="תמונה 2">
              <a:extLst>
                <a:ext uri="{FF2B5EF4-FFF2-40B4-BE49-F238E27FC236}">
                  <a16:creationId xmlns:a16="http://schemas.microsoft.com/office/drawing/2014/main" xmlns="" id="{F09EE432-B6D0-4B94-87FA-E1F8B8FE0DAD}"/>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1854260" y="0"/>
              <a:ext cx="10343716" cy="6860471"/>
            </a:xfrm>
            <a:prstGeom prst="rect">
              <a:avLst/>
            </a:prstGeom>
          </p:spPr>
        </p:pic>
        <p:pic>
          <p:nvPicPr>
            <p:cNvPr id="27" name="תמונה 2">
              <a:extLst>
                <a:ext uri="{FF2B5EF4-FFF2-40B4-BE49-F238E27FC236}">
                  <a16:creationId xmlns:a16="http://schemas.microsoft.com/office/drawing/2014/main" xmlns="" id="{F09EE432-B6D0-4B94-87FA-E1F8B8FE0DAD}"/>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r="84261"/>
            <a:stretch/>
          </p:blipFill>
          <p:spPr>
            <a:xfrm>
              <a:off x="1" y="0"/>
              <a:ext cx="3482235" cy="6860471"/>
            </a:xfrm>
            <a:prstGeom prst="rect">
              <a:avLst/>
            </a:prstGeom>
          </p:spPr>
        </p:pic>
      </p:grpSp>
      <p:sp>
        <p:nvSpPr>
          <p:cNvPr id="2" name="Rectangle 5"/>
          <p:cNvSpPr/>
          <p:nvPr/>
        </p:nvSpPr>
        <p:spPr>
          <a:xfrm>
            <a:off x="-2" y="0"/>
            <a:ext cx="12197978" cy="6858000"/>
          </a:xfrm>
          <a:prstGeom prst="rect">
            <a:avLst/>
          </a:prstGeom>
          <a:solidFill>
            <a:schemeClr val="tx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 name="Picture 4" descr="C:\Users\dor\Desktop\New Assets\Strips &amp; Splashes\grunge-brush-stroke-banner-4-8.png"/>
          <p:cNvPicPr>
            <a:picLocks noChangeAspect="1" noChangeArrowheads="1"/>
          </p:cNvPicPr>
          <p:nvPr/>
        </p:nvPicPr>
        <p:blipFill rotWithShape="1">
          <a:blip r:embed="rId5">
            <a:extLst>
              <a:ext uri="{28A0092B-C50C-407E-A947-70E740481C1C}">
                <a14:useLocalDpi xmlns:a14="http://schemas.microsoft.com/office/drawing/2010/main" val="0"/>
              </a:ext>
            </a:extLst>
          </a:blip>
          <a:srcRect t="26248" r="24507"/>
          <a:stretch/>
        </p:blipFill>
        <p:spPr bwMode="auto">
          <a:xfrm flipH="1">
            <a:off x="-2" y="0"/>
            <a:ext cx="7302502" cy="140296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96407" y="197541"/>
            <a:ext cx="6159425" cy="707886"/>
          </a:xfrm>
          <a:prstGeom prst="rect">
            <a:avLst/>
          </a:prstGeom>
          <a:noFill/>
        </p:spPr>
        <p:txBody>
          <a:bodyPr wrap="square" rtlCol="1">
            <a:spAutoFit/>
          </a:bodyPr>
          <a:lstStyle>
            <a:defPPr>
              <a:defRPr lang="he-IL"/>
            </a:defPPr>
            <a:lvl1pPr algn="l" rtl="0">
              <a:defRPr sz="4000" b="1">
                <a:solidFill>
                  <a:schemeClr val="bg1"/>
                </a:solidFill>
                <a:effectLst>
                  <a:outerShdw blurRad="38100" dist="38100" dir="2700000" algn="tl">
                    <a:srgbClr val="000000">
                      <a:alpha val="43137"/>
                    </a:srgbClr>
                  </a:outerShdw>
                </a:effectLst>
                <a:ea typeface="Open Sans Extrabold" panose="020B0906030804020204" pitchFamily="34" charset="0"/>
                <a:cs typeface="Open Sans Extrabold" panose="020B0906030804020204" pitchFamily="34" charset="0"/>
              </a:defRPr>
            </a:lvl1pPr>
          </a:lstStyle>
          <a:p>
            <a:r>
              <a:rPr lang="en-US" dirty="0" smtClean="0"/>
              <a:t>La </a:t>
            </a:r>
            <a:r>
              <a:rPr lang="en-US" dirty="0" err="1" smtClean="0"/>
              <a:t>struttura</a:t>
            </a:r>
            <a:r>
              <a:rPr lang="en-US" dirty="0" smtClean="0"/>
              <a:t> </a:t>
            </a:r>
            <a:r>
              <a:rPr lang="en-US" dirty="0" err="1" smtClean="0"/>
              <a:t>della</a:t>
            </a:r>
            <a:r>
              <a:rPr lang="en-US" dirty="0" smtClean="0"/>
              <a:t> </a:t>
            </a:r>
            <a:r>
              <a:rPr lang="en-US" dirty="0" err="1" smtClean="0"/>
              <a:t>lezione</a:t>
            </a:r>
            <a:endParaRPr lang="en-US" dirty="0"/>
          </a:p>
        </p:txBody>
      </p:sp>
      <p:sp>
        <p:nvSpPr>
          <p:cNvPr id="37" name="Rectangle 16"/>
          <p:cNvSpPr/>
          <p:nvPr/>
        </p:nvSpPr>
        <p:spPr>
          <a:xfrm>
            <a:off x="1457325" y="3935148"/>
            <a:ext cx="3584575" cy="526256"/>
          </a:xfrm>
          <a:prstGeom prst="rect">
            <a:avLst/>
          </a:prstGeom>
          <a:blipFill dpi="0" rotWithShape="1">
            <a:blip r:embed="rId6">
              <a:biLevel thresh="50000"/>
              <a:extLst>
                <a:ext uri="{BEBA8EAE-BF5A-486C-A8C5-ECC9F3942E4B}">
                  <a14:imgProps xmlns:a14="http://schemas.microsoft.com/office/drawing/2010/main">
                    <a14:imgLayer r:embed="rId7">
                      <a14:imgEffect>
                        <a14:artisticPhotocopy/>
                      </a14:imgEffect>
                      <a14:imgEffect>
                        <a14:brightnessContrast bright="-20000" contrast="40000"/>
                      </a14:imgEffect>
                    </a14:imgLayer>
                  </a14:imgProps>
                </a:ext>
                <a:ext uri="{28A0092B-C50C-407E-A947-70E740481C1C}">
                  <a14:useLocalDpi xmlns:a14="http://schemas.microsoft.com/office/drawing/2010/main" val="0"/>
                </a:ext>
              </a:extLst>
            </a:blip>
            <a:srcRect/>
            <a:stretch>
              <a:fillRect l="-1274466" t="-6399" r="-202514" b="-9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8" name="Rectangle 16"/>
          <p:cNvSpPr/>
          <p:nvPr/>
        </p:nvSpPr>
        <p:spPr>
          <a:xfrm>
            <a:off x="1457324" y="4724466"/>
            <a:ext cx="6686241" cy="526256"/>
          </a:xfrm>
          <a:prstGeom prst="rect">
            <a:avLst/>
          </a:prstGeom>
          <a:blipFill dpi="0" rotWithShape="1">
            <a:blip r:embed="rId6">
              <a:biLevel thresh="50000"/>
              <a:extLst>
                <a:ext uri="{BEBA8EAE-BF5A-486C-A8C5-ECC9F3942E4B}">
                  <a14:imgProps xmlns:a14="http://schemas.microsoft.com/office/drawing/2010/main">
                    <a14:imgLayer r:embed="rId7">
                      <a14:imgEffect>
                        <a14:artisticPhotocopy/>
                      </a14:imgEffect>
                      <a14:imgEffect>
                        <a14:brightnessContrast bright="-20000" contrast="40000"/>
                      </a14:imgEffect>
                    </a14:imgLayer>
                  </a14:imgProps>
                </a:ext>
                <a:ext uri="{28A0092B-C50C-407E-A947-70E740481C1C}">
                  <a14:useLocalDpi xmlns:a14="http://schemas.microsoft.com/office/drawing/2010/main" val="0"/>
                </a:ext>
              </a:extLst>
            </a:blip>
            <a:srcRect/>
            <a:stretch>
              <a:fillRect l="-1274466" t="-6399" r="-202514" b="-9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9" name="Rectangle 16"/>
          <p:cNvSpPr/>
          <p:nvPr/>
        </p:nvSpPr>
        <p:spPr>
          <a:xfrm>
            <a:off x="1457325" y="5529024"/>
            <a:ext cx="2835274" cy="526256"/>
          </a:xfrm>
          <a:prstGeom prst="rect">
            <a:avLst/>
          </a:prstGeom>
          <a:blipFill dpi="0" rotWithShape="1">
            <a:blip r:embed="rId6">
              <a:biLevel thresh="50000"/>
              <a:extLst>
                <a:ext uri="{BEBA8EAE-BF5A-486C-A8C5-ECC9F3942E4B}">
                  <a14:imgProps xmlns:a14="http://schemas.microsoft.com/office/drawing/2010/main">
                    <a14:imgLayer r:embed="rId7">
                      <a14:imgEffect>
                        <a14:artisticPhotocopy/>
                      </a14:imgEffect>
                      <a14:imgEffect>
                        <a14:brightnessContrast bright="-20000" contrast="40000"/>
                      </a14:imgEffect>
                    </a14:imgLayer>
                  </a14:imgProps>
                </a:ext>
                <a:ext uri="{28A0092B-C50C-407E-A947-70E740481C1C}">
                  <a14:useLocalDpi xmlns:a14="http://schemas.microsoft.com/office/drawing/2010/main" val="0"/>
                </a:ext>
              </a:extLst>
            </a:blip>
            <a:srcRect/>
            <a:stretch>
              <a:fillRect l="-1274466" t="-6399" r="-202514" b="-9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0" name="Picture 4" descr="C:\Users\dor\Desktop\ooooooooooo\OOOOOOOOO.png"/>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827" y="5464778"/>
            <a:ext cx="1570563" cy="624269"/>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מלבן 1"/>
          <p:cNvSpPr/>
          <p:nvPr/>
        </p:nvSpPr>
        <p:spPr>
          <a:xfrm>
            <a:off x="2188270" y="3982684"/>
            <a:ext cx="2649584" cy="461665"/>
          </a:xfrm>
          <a:prstGeom prst="rect">
            <a:avLst/>
          </a:prstGeom>
        </p:spPr>
        <p:txBody>
          <a:bodyPr wrap="none" anchor="ctr">
            <a:spAutoFit/>
          </a:bodyPr>
          <a:lstStyle/>
          <a:p>
            <a:pPr algn="l" rtl="0"/>
            <a:r>
              <a:rPr lang="en-US" sz="2400" dirty="0" err="1" smtClean="0">
                <a:latin typeface="Calibri" panose="020F0502020204030204" pitchFamily="34" charset="0"/>
                <a:ea typeface="Open Sans" panose="020B0606030504020204" pitchFamily="34" charset="0"/>
                <a:cs typeface="Open Sans" panose="020B0606030504020204" pitchFamily="34" charset="0"/>
              </a:rPr>
              <a:t>Giochiamo</a:t>
            </a:r>
            <a:r>
              <a:rPr lang="en-US" sz="2400" dirty="0" smtClean="0">
                <a:latin typeface="Calibri" panose="020F0502020204030204" pitchFamily="34" charset="0"/>
                <a:ea typeface="Open Sans" panose="020B0606030504020204" pitchFamily="34" charset="0"/>
                <a:cs typeface="Open Sans" panose="020B0606030504020204" pitchFamily="34" charset="0"/>
              </a:rPr>
              <a:t>: </a:t>
            </a:r>
            <a:r>
              <a:rPr lang="en-US" sz="2400" dirty="0">
                <a:latin typeface="Calibri" panose="020F0502020204030204" pitchFamily="34" charset="0"/>
                <a:ea typeface="Open Sans" panose="020B0606030504020204" pitchFamily="34" charset="0"/>
                <a:cs typeface="Open Sans" panose="020B0606030504020204" pitchFamily="34" charset="0"/>
              </a:rPr>
              <a:t>Move It</a:t>
            </a:r>
          </a:p>
        </p:txBody>
      </p:sp>
      <p:sp>
        <p:nvSpPr>
          <p:cNvPr id="17" name="מלבן 1"/>
          <p:cNvSpPr/>
          <p:nvPr/>
        </p:nvSpPr>
        <p:spPr>
          <a:xfrm>
            <a:off x="2188270" y="4772002"/>
            <a:ext cx="6478276" cy="460363"/>
          </a:xfrm>
          <a:prstGeom prst="rect">
            <a:avLst/>
          </a:prstGeom>
        </p:spPr>
        <p:txBody>
          <a:bodyPr wrap="square" anchor="ctr">
            <a:spAutoFit/>
          </a:bodyPr>
          <a:lstStyle/>
          <a:p>
            <a:pPr algn="l" rtl="0"/>
            <a:r>
              <a:rPr lang="en-US" sz="2400" dirty="0" err="1" smtClean="0">
                <a:latin typeface="Calibri" panose="020F0502020204030204" pitchFamily="34" charset="0"/>
                <a:ea typeface="Open Sans" panose="020B0606030504020204" pitchFamily="34" charset="0"/>
                <a:cs typeface="Open Sans" panose="020B0606030504020204" pitchFamily="34" charset="0"/>
              </a:rPr>
              <a:t>Concetti</a:t>
            </a:r>
            <a:r>
              <a:rPr lang="en-US" sz="2400" dirty="0" smtClean="0">
                <a:latin typeface="Calibri" panose="020F0502020204030204" pitchFamily="34" charset="0"/>
                <a:ea typeface="Open Sans" panose="020B0606030504020204" pitchFamily="34" charset="0"/>
                <a:cs typeface="Open Sans" panose="020B0606030504020204" pitchFamily="34" charset="0"/>
              </a:rPr>
              <a:t> di </a:t>
            </a:r>
            <a:r>
              <a:rPr lang="en-US" sz="2400" dirty="0" err="1" smtClean="0">
                <a:latin typeface="Calibri" panose="020F0502020204030204" pitchFamily="34" charset="0"/>
                <a:ea typeface="Open Sans" panose="020B0606030504020204" pitchFamily="34" charset="0"/>
                <a:cs typeface="Open Sans" panose="020B0606030504020204" pitchFamily="34" charset="0"/>
              </a:rPr>
              <a:t>pensiero</a:t>
            </a:r>
            <a:r>
              <a:rPr lang="en-US" sz="2400" dirty="0" smtClean="0">
                <a:latin typeface="Calibri" panose="020F0502020204030204" pitchFamily="34" charset="0"/>
                <a:ea typeface="Open Sans" panose="020B0606030504020204" pitchFamily="34" charset="0"/>
                <a:cs typeface="Open Sans" panose="020B0606030504020204" pitchFamily="34" charset="0"/>
              </a:rPr>
              <a:t>: </a:t>
            </a:r>
            <a:r>
              <a:rPr lang="en-US" sz="2400" dirty="0" err="1" smtClean="0">
                <a:latin typeface="Calibri" panose="020F0502020204030204" pitchFamily="34" charset="0"/>
                <a:ea typeface="Open Sans" panose="020B0606030504020204" pitchFamily="34" charset="0"/>
                <a:cs typeface="Open Sans" panose="020B0606030504020204" pitchFamily="34" charset="0"/>
              </a:rPr>
              <a:t>il</a:t>
            </a:r>
            <a:r>
              <a:rPr lang="en-US" sz="2400" dirty="0" smtClean="0">
                <a:latin typeface="Calibri" panose="020F0502020204030204" pitchFamily="34" charset="0"/>
                <a:ea typeface="Open Sans" panose="020B0606030504020204" pitchFamily="34" charset="0"/>
                <a:cs typeface="Open Sans" panose="020B0606030504020204" pitchFamily="34" charset="0"/>
              </a:rPr>
              <a:t> </a:t>
            </a:r>
            <a:r>
              <a:rPr lang="en-US" sz="2400" dirty="0" err="1" smtClean="0">
                <a:latin typeface="Calibri" panose="020F0502020204030204" pitchFamily="34" charset="0"/>
                <a:ea typeface="Open Sans" panose="020B0606030504020204" pitchFamily="34" charset="0"/>
                <a:cs typeface="Open Sans" panose="020B0606030504020204" pitchFamily="34" charset="0"/>
              </a:rPr>
              <a:t>Metodo</a:t>
            </a:r>
            <a:r>
              <a:rPr lang="en-US" sz="2400" dirty="0" smtClean="0">
                <a:latin typeface="Calibri" panose="020F0502020204030204" pitchFamily="34" charset="0"/>
                <a:ea typeface="Open Sans" panose="020B0606030504020204" pitchFamily="34" charset="0"/>
                <a:cs typeface="Open Sans" panose="020B0606030504020204" pitchFamily="34" charset="0"/>
              </a:rPr>
              <a:t> del Detective  </a:t>
            </a:r>
            <a:endParaRPr lang="en-US" sz="2400" dirty="0">
              <a:latin typeface="Calibri" panose="020F0502020204030204" pitchFamily="34" charset="0"/>
              <a:ea typeface="Open Sans" panose="020B0606030504020204" pitchFamily="34" charset="0"/>
              <a:cs typeface="Open Sans" panose="020B0606030504020204" pitchFamily="34" charset="0"/>
            </a:endParaRPr>
          </a:p>
        </p:txBody>
      </p:sp>
      <p:sp>
        <p:nvSpPr>
          <p:cNvPr id="18" name="מלבן 1"/>
          <p:cNvSpPr/>
          <p:nvPr/>
        </p:nvSpPr>
        <p:spPr>
          <a:xfrm>
            <a:off x="2188270" y="5561320"/>
            <a:ext cx="1620906" cy="461665"/>
          </a:xfrm>
          <a:prstGeom prst="rect">
            <a:avLst/>
          </a:prstGeom>
        </p:spPr>
        <p:txBody>
          <a:bodyPr wrap="none" anchor="ctr">
            <a:spAutoFit/>
          </a:bodyPr>
          <a:lstStyle/>
          <a:p>
            <a:pPr algn="l" rtl="0"/>
            <a:r>
              <a:rPr lang="en-US" sz="2400" dirty="0" err="1" smtClean="0">
                <a:latin typeface="Calibri" panose="020F0502020204030204" pitchFamily="34" charset="0"/>
                <a:ea typeface="Open Sans" panose="020B0606030504020204" pitchFamily="34" charset="0"/>
                <a:cs typeface="Open Sans" panose="020B0606030504020204" pitchFamily="34" charset="0"/>
              </a:rPr>
              <a:t>Conclusioni</a:t>
            </a:r>
            <a:endParaRPr lang="en-US" sz="2400" dirty="0">
              <a:latin typeface="Calibri" panose="020F0502020204030204" pitchFamily="34" charset="0"/>
              <a:ea typeface="Open Sans" panose="020B0606030504020204" pitchFamily="34" charset="0"/>
              <a:cs typeface="Open Sans" panose="020B0606030504020204" pitchFamily="34" charset="0"/>
            </a:endParaRPr>
          </a:p>
        </p:txBody>
      </p:sp>
      <p:pic>
        <p:nvPicPr>
          <p:cNvPr id="22" name="Picture 4" descr="C:\Users\dor\Desktop\ooooooooooo\OOOOOOOOO.png"/>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827" y="4675460"/>
            <a:ext cx="1570563" cy="624269"/>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4" descr="C:\Users\dor\Desktop\ooooooooooo\OOOOOOOOO.pn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827" y="3886142"/>
            <a:ext cx="1570563" cy="624269"/>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מלבן 1"/>
          <p:cNvSpPr/>
          <p:nvPr/>
        </p:nvSpPr>
        <p:spPr>
          <a:xfrm>
            <a:off x="632920" y="3921129"/>
            <a:ext cx="1304075" cy="553998"/>
          </a:xfrm>
          <a:prstGeom prst="rect">
            <a:avLst/>
          </a:prstGeom>
        </p:spPr>
        <p:txBody>
          <a:bodyPr wrap="none">
            <a:spAutoFit/>
          </a:bodyPr>
          <a:lstStyle/>
          <a:p>
            <a:pPr algn="l" rtl="0"/>
            <a:r>
              <a:rPr lang="en-US" sz="3000" dirty="0" smtClean="0">
                <a:solidFill>
                  <a:schemeClr val="bg1"/>
                </a:solidFill>
                <a:effectLst>
                  <a:outerShdw blurRad="38100" dist="38100" dir="2700000" algn="tl">
                    <a:srgbClr val="000000">
                      <a:alpha val="43137"/>
                    </a:srgbClr>
                  </a:outerShdw>
                </a:effectLst>
                <a:ea typeface="Open Sans Extrabold" panose="020B0906030804020204" pitchFamily="34" charset="0"/>
                <a:cs typeface="Open Sans Extrabold" panose="020B0906030804020204" pitchFamily="34" charset="0"/>
              </a:rPr>
              <a:t>Parte </a:t>
            </a:r>
            <a:r>
              <a:rPr lang="en-US" sz="3000" b="1" dirty="0">
                <a:solidFill>
                  <a:schemeClr val="bg1"/>
                </a:solidFill>
                <a:effectLst>
                  <a:outerShdw blurRad="38100" dist="38100" dir="2700000" algn="tl">
                    <a:srgbClr val="000000">
                      <a:alpha val="43137"/>
                    </a:srgbClr>
                  </a:outerShdw>
                </a:effectLst>
                <a:ea typeface="Open Sans Extrabold" panose="020B0906030804020204" pitchFamily="34" charset="0"/>
                <a:cs typeface="Open Sans Extrabold" panose="020B0906030804020204" pitchFamily="34" charset="0"/>
              </a:rPr>
              <a:t>2</a:t>
            </a:r>
          </a:p>
        </p:txBody>
      </p:sp>
      <p:sp>
        <p:nvSpPr>
          <p:cNvPr id="13" name="מלבן 1"/>
          <p:cNvSpPr/>
          <p:nvPr/>
        </p:nvSpPr>
        <p:spPr>
          <a:xfrm>
            <a:off x="632920" y="4710447"/>
            <a:ext cx="1304075" cy="553998"/>
          </a:xfrm>
          <a:prstGeom prst="rect">
            <a:avLst/>
          </a:prstGeom>
        </p:spPr>
        <p:txBody>
          <a:bodyPr wrap="none">
            <a:spAutoFit/>
          </a:bodyPr>
          <a:lstStyle/>
          <a:p>
            <a:pPr algn="l" rtl="0"/>
            <a:r>
              <a:rPr lang="en-US" sz="3000" dirty="0" smtClean="0">
                <a:solidFill>
                  <a:schemeClr val="bg1"/>
                </a:solidFill>
                <a:effectLst>
                  <a:outerShdw blurRad="38100" dist="38100" dir="2700000" algn="tl">
                    <a:srgbClr val="000000">
                      <a:alpha val="43137"/>
                    </a:srgbClr>
                  </a:outerShdw>
                </a:effectLst>
                <a:ea typeface="Open Sans Extrabold" panose="020B0906030804020204" pitchFamily="34" charset="0"/>
                <a:cs typeface="Open Sans Extrabold" panose="020B0906030804020204" pitchFamily="34" charset="0"/>
              </a:rPr>
              <a:t>Parte </a:t>
            </a:r>
            <a:r>
              <a:rPr lang="en-US" sz="3000" b="1" dirty="0">
                <a:solidFill>
                  <a:schemeClr val="bg1"/>
                </a:solidFill>
                <a:effectLst>
                  <a:outerShdw blurRad="38100" dist="38100" dir="2700000" algn="tl">
                    <a:srgbClr val="000000">
                      <a:alpha val="43137"/>
                    </a:srgbClr>
                  </a:outerShdw>
                </a:effectLst>
                <a:ea typeface="Open Sans Extrabold" panose="020B0906030804020204" pitchFamily="34" charset="0"/>
                <a:cs typeface="Open Sans Extrabold" panose="020B0906030804020204" pitchFamily="34" charset="0"/>
              </a:rPr>
              <a:t>3</a:t>
            </a:r>
          </a:p>
        </p:txBody>
      </p:sp>
      <p:sp>
        <p:nvSpPr>
          <p:cNvPr id="14" name="מלבן 1"/>
          <p:cNvSpPr/>
          <p:nvPr/>
        </p:nvSpPr>
        <p:spPr>
          <a:xfrm>
            <a:off x="632920" y="5499765"/>
            <a:ext cx="1304075" cy="553998"/>
          </a:xfrm>
          <a:prstGeom prst="rect">
            <a:avLst/>
          </a:prstGeom>
        </p:spPr>
        <p:txBody>
          <a:bodyPr wrap="none">
            <a:spAutoFit/>
          </a:bodyPr>
          <a:lstStyle/>
          <a:p>
            <a:pPr algn="l" rtl="0"/>
            <a:r>
              <a:rPr lang="en-US" sz="3000" dirty="0" smtClean="0">
                <a:solidFill>
                  <a:schemeClr val="bg1"/>
                </a:solidFill>
                <a:effectLst>
                  <a:outerShdw blurRad="38100" dist="38100" dir="2700000" algn="tl">
                    <a:srgbClr val="000000">
                      <a:alpha val="43137"/>
                    </a:srgbClr>
                  </a:outerShdw>
                </a:effectLst>
                <a:ea typeface="Open Sans Extrabold" panose="020B0906030804020204" pitchFamily="34" charset="0"/>
                <a:cs typeface="Open Sans Extrabold" panose="020B0906030804020204" pitchFamily="34" charset="0"/>
              </a:rPr>
              <a:t>Parte </a:t>
            </a:r>
            <a:r>
              <a:rPr lang="en-US" sz="3000" b="1" dirty="0">
                <a:solidFill>
                  <a:schemeClr val="bg1"/>
                </a:solidFill>
                <a:effectLst>
                  <a:outerShdw blurRad="38100" dist="38100" dir="2700000" algn="tl">
                    <a:srgbClr val="000000">
                      <a:alpha val="43137"/>
                    </a:srgbClr>
                  </a:outerShdw>
                </a:effectLst>
                <a:ea typeface="Open Sans Extrabold" panose="020B0906030804020204" pitchFamily="34" charset="0"/>
                <a:cs typeface="Open Sans Extrabold" panose="020B0906030804020204" pitchFamily="34" charset="0"/>
              </a:rPr>
              <a:t>4</a:t>
            </a:r>
          </a:p>
        </p:txBody>
      </p:sp>
      <p:pic>
        <p:nvPicPr>
          <p:cNvPr id="33" name="Picture 4" descr="C:\Users\dor\Desktop\ooooooooooo\OOOOOOOOO.png"/>
          <p:cNvPicPr>
            <a:picLocks noChangeAspect="1" noChangeArrowheads="1"/>
          </p:cNvPicPr>
          <p:nvPr/>
        </p:nvPicPr>
        <p:blipFill rotWithShape="1">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l="15387"/>
          <a:stretch/>
        </p:blipFill>
        <p:spPr bwMode="auto">
          <a:xfrm rot="10800000">
            <a:off x="4140200" y="5557640"/>
            <a:ext cx="152399" cy="46902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4" name="Picture 4" descr="C:\Users\dor\Desktop\ooooooooooo\OOOOOOOOO.png"/>
          <p:cNvPicPr>
            <a:picLocks noChangeAspect="1" noChangeArrowheads="1"/>
          </p:cNvPicPr>
          <p:nvPr/>
        </p:nvPicPr>
        <p:blipFill rotWithShape="1">
          <a:blip r:embed="rId9" cstate="print">
            <a:duotone>
              <a:schemeClr val="accent4">
                <a:shade val="45000"/>
                <a:satMod val="135000"/>
              </a:schemeClr>
              <a:prstClr val="white"/>
            </a:duotone>
            <a:extLst>
              <a:ext uri="{28A0092B-C50C-407E-A947-70E740481C1C}">
                <a14:useLocalDpi xmlns:a14="http://schemas.microsoft.com/office/drawing/2010/main" val="0"/>
              </a:ext>
            </a:extLst>
          </a:blip>
          <a:srcRect l="15387"/>
          <a:stretch/>
        </p:blipFill>
        <p:spPr bwMode="auto">
          <a:xfrm rot="10800000">
            <a:off x="8009237" y="4753082"/>
            <a:ext cx="152399" cy="46902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5" name="Picture 4" descr="C:\Users\dor\Desktop\ooooooooooo\OOOOOOOOO.png"/>
          <p:cNvPicPr>
            <a:picLocks noChangeAspect="1" noChangeArrowheads="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15387"/>
          <a:stretch/>
        </p:blipFill>
        <p:spPr bwMode="auto">
          <a:xfrm rot="10800000">
            <a:off x="4889501" y="3963765"/>
            <a:ext cx="152399" cy="46902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6" name="Picture 4" descr="C:\Users\dor\Desktop\ooooooooooo\OOOOOOOOO.png"/>
          <p:cNvPicPr>
            <a:picLocks noChangeAspect="1" noChangeArrowheads="1"/>
          </p:cNvPicPr>
          <p:nvPr/>
        </p:nvPicPr>
        <p:blipFill rotWithShape="1">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l="15387"/>
          <a:stretch/>
        </p:blipFill>
        <p:spPr bwMode="auto">
          <a:xfrm rot="10800000">
            <a:off x="6799311" y="3178274"/>
            <a:ext cx="152399" cy="469023"/>
          </a:xfrm>
          <a:prstGeom prst="rect">
            <a:avLst/>
          </a:prstGeom>
          <a:noFill/>
          <a:effectLst/>
          <a:extLst>
            <a:ext uri="{909E8E84-426E-40dd-AFC4-6F175D3DCCD1}">
              <a14:hiddenFill xmlns:a14="http://schemas.microsoft.com/office/drawing/2010/main">
                <a:solidFill>
                  <a:srgbClr val="FFFFFF"/>
                </a:solidFill>
              </a14:hiddenFill>
            </a:ext>
          </a:extLst>
        </p:spPr>
      </p:pic>
      <p:sp>
        <p:nvSpPr>
          <p:cNvPr id="29" name="Rectangle 16"/>
          <p:cNvSpPr/>
          <p:nvPr/>
        </p:nvSpPr>
        <p:spPr>
          <a:xfrm>
            <a:off x="1625601" y="2782052"/>
            <a:ext cx="5460999" cy="896712"/>
          </a:xfrm>
          <a:prstGeom prst="rect">
            <a:avLst/>
          </a:prstGeom>
          <a:blipFill dpi="0" rotWithShape="1">
            <a:blip r:embed="rId6">
              <a:biLevel thresh="50000"/>
              <a:extLst>
                <a:ext uri="{BEBA8EAE-BF5A-486C-A8C5-ECC9F3942E4B}">
                  <a14:imgProps xmlns:a14="http://schemas.microsoft.com/office/drawing/2010/main">
                    <a14:imgLayer r:embed="rId7">
                      <a14:imgEffect>
                        <a14:artisticPhotocopy/>
                      </a14:imgEffect>
                      <a14:imgEffect>
                        <a14:brightnessContrast bright="-20000" contrast="40000"/>
                      </a14:imgEffect>
                    </a14:imgLayer>
                  </a14:imgProps>
                </a:ext>
                <a:ext uri="{28A0092B-C50C-407E-A947-70E740481C1C}">
                  <a14:useLocalDpi xmlns:a14="http://schemas.microsoft.com/office/drawing/2010/main" val="0"/>
                </a:ext>
              </a:extLst>
            </a:blip>
            <a:srcRect/>
            <a:stretch>
              <a:fillRect l="-1274466" t="-6399" r="-202514" b="-9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30" name="Picture 4" descr="C:\Users\dor\Desktop\ooooooooooo\OOOOOOOOO.png"/>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27" y="2743200"/>
            <a:ext cx="1669973" cy="972912"/>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1" name="מלבן 1"/>
          <p:cNvSpPr/>
          <p:nvPr/>
        </p:nvSpPr>
        <p:spPr>
          <a:xfrm>
            <a:off x="582120" y="2920490"/>
            <a:ext cx="1378703" cy="584776"/>
          </a:xfrm>
          <a:prstGeom prst="rect">
            <a:avLst/>
          </a:prstGeom>
        </p:spPr>
        <p:txBody>
          <a:bodyPr wrap="none">
            <a:spAutoFit/>
          </a:bodyPr>
          <a:lstStyle/>
          <a:p>
            <a:pPr algn="l" rtl="0"/>
            <a:r>
              <a:rPr lang="en-US" sz="3200" dirty="0" smtClean="0">
                <a:solidFill>
                  <a:schemeClr val="bg1"/>
                </a:solidFill>
                <a:effectLst>
                  <a:outerShdw blurRad="38100" dist="38100" dir="2700000" algn="tl">
                    <a:srgbClr val="000000">
                      <a:alpha val="43137"/>
                    </a:srgbClr>
                  </a:outerShdw>
                </a:effectLst>
                <a:ea typeface="Open Sans Extrabold" panose="020B0906030804020204" pitchFamily="34" charset="0"/>
                <a:cs typeface="Open Sans Extrabold" panose="020B0906030804020204" pitchFamily="34" charset="0"/>
              </a:rPr>
              <a:t>Parte </a:t>
            </a:r>
            <a:r>
              <a:rPr lang="en-US" sz="3200" b="1" dirty="0">
                <a:solidFill>
                  <a:schemeClr val="bg1"/>
                </a:solidFill>
                <a:effectLst>
                  <a:outerShdw blurRad="38100" dist="38100" dir="2700000" algn="tl">
                    <a:srgbClr val="000000">
                      <a:alpha val="43137"/>
                    </a:srgbClr>
                  </a:outerShdw>
                </a:effectLst>
                <a:ea typeface="Open Sans Extrabold" panose="020B0906030804020204" pitchFamily="34" charset="0"/>
                <a:cs typeface="Open Sans Extrabold" panose="020B0906030804020204" pitchFamily="34" charset="0"/>
              </a:rPr>
              <a:t>1</a:t>
            </a:r>
          </a:p>
        </p:txBody>
      </p:sp>
      <p:pic>
        <p:nvPicPr>
          <p:cNvPr id="32" name="Picture 4" descr="C:\Users\dor\Desktop\ooooooooooo\OOOOOOOOO.png"/>
          <p:cNvPicPr>
            <a:picLocks noChangeAspect="1" noChangeArrowheads="1"/>
          </p:cNvPicPr>
          <p:nvPr/>
        </p:nvPicPr>
        <p:blipFill rotWithShape="1">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l="15387"/>
          <a:stretch/>
        </p:blipFill>
        <p:spPr bwMode="auto">
          <a:xfrm rot="10800000">
            <a:off x="6881948" y="2763378"/>
            <a:ext cx="204652" cy="904096"/>
          </a:xfrm>
          <a:prstGeom prst="rect">
            <a:avLst/>
          </a:prstGeom>
          <a:noFill/>
          <a:effectLst/>
          <a:extLst>
            <a:ext uri="{909E8E84-426E-40dd-AFC4-6F175D3DCCD1}">
              <a14:hiddenFill xmlns:a14="http://schemas.microsoft.com/office/drawing/2010/main">
                <a:solidFill>
                  <a:srgbClr val="FFFFFF"/>
                </a:solidFill>
              </a14:hiddenFill>
            </a:ext>
          </a:extLst>
        </p:spPr>
      </p:pic>
      <p:sp>
        <p:nvSpPr>
          <p:cNvPr id="40" name="מלבן 1"/>
          <p:cNvSpPr/>
          <p:nvPr/>
        </p:nvSpPr>
        <p:spPr>
          <a:xfrm>
            <a:off x="2247440" y="2787335"/>
            <a:ext cx="4712160" cy="830997"/>
          </a:xfrm>
          <a:prstGeom prst="rect">
            <a:avLst/>
          </a:prstGeom>
        </p:spPr>
        <p:txBody>
          <a:bodyPr wrap="square" anchor="ctr">
            <a:spAutoFit/>
          </a:bodyPr>
          <a:lstStyle/>
          <a:p>
            <a:pPr algn="l" rtl="0"/>
            <a:r>
              <a:rPr lang="en-US" sz="2400" dirty="0" err="1" smtClean="0">
                <a:latin typeface="Calibri" panose="020F0502020204030204" pitchFamily="34" charset="0"/>
                <a:ea typeface="Open Sans" panose="020B0606030504020204" pitchFamily="34" charset="0"/>
                <a:cs typeface="Open Sans" panose="020B0606030504020204" pitchFamily="34" charset="0"/>
              </a:rPr>
              <a:t>Attività</a:t>
            </a:r>
            <a:r>
              <a:rPr lang="en-US" sz="2400" dirty="0" smtClean="0">
                <a:latin typeface="Calibri" panose="020F0502020204030204" pitchFamily="34" charset="0"/>
                <a:ea typeface="Open Sans" panose="020B0606030504020204" pitchFamily="34" charset="0"/>
                <a:cs typeface="Open Sans" panose="020B0606030504020204" pitchFamily="34" charset="0"/>
              </a:rPr>
              <a:t> </a:t>
            </a:r>
            <a:r>
              <a:rPr lang="en-US" sz="2400" dirty="0" err="1" smtClean="0">
                <a:latin typeface="Calibri" panose="020F0502020204030204" pitchFamily="34" charset="0"/>
                <a:ea typeface="Open Sans" panose="020B0606030504020204" pitchFamily="34" charset="0"/>
                <a:cs typeface="Open Sans" panose="020B0606030504020204" pitchFamily="34" charset="0"/>
              </a:rPr>
              <a:t>introduttiva</a:t>
            </a:r>
            <a:r>
              <a:rPr lang="en-US" sz="2400" dirty="0" smtClean="0">
                <a:latin typeface="Calibri" panose="020F0502020204030204" pitchFamily="34" charset="0"/>
                <a:ea typeface="Open Sans" panose="020B0606030504020204" pitchFamily="34" charset="0"/>
                <a:cs typeface="Open Sans" panose="020B0606030504020204" pitchFamily="34" charset="0"/>
              </a:rPr>
              <a:t>:</a:t>
            </a:r>
          </a:p>
          <a:p>
            <a:pPr algn="l" rtl="0"/>
            <a:r>
              <a:rPr lang="en-US" sz="2400" dirty="0" smtClean="0">
                <a:latin typeface="Calibri" panose="020F0502020204030204" pitchFamily="34" charset="0"/>
                <a:ea typeface="Open Sans" panose="020B0606030504020204" pitchFamily="34" charset="0"/>
                <a:cs typeface="Open Sans" panose="020B0606030504020204" pitchFamily="34" charset="0"/>
              </a:rPr>
              <a:t>‘Chi </a:t>
            </a:r>
            <a:r>
              <a:rPr lang="en-US" sz="2400" dirty="0" err="1" smtClean="0">
                <a:latin typeface="Calibri" panose="020F0502020204030204" pitchFamily="34" charset="0"/>
                <a:ea typeface="Open Sans" panose="020B0606030504020204" pitchFamily="34" charset="0"/>
                <a:cs typeface="Open Sans" panose="020B0606030504020204" pitchFamily="34" charset="0"/>
              </a:rPr>
              <a:t>sono</a:t>
            </a:r>
            <a:r>
              <a:rPr lang="en-US" sz="2400" dirty="0" smtClean="0">
                <a:latin typeface="Calibri" panose="020F0502020204030204" pitchFamily="34" charset="0"/>
                <a:ea typeface="Open Sans" panose="020B0606030504020204" pitchFamily="34" charset="0"/>
                <a:cs typeface="Open Sans" panose="020B0606030504020204" pitchFamily="34" charset="0"/>
              </a:rPr>
              <a:t> </a:t>
            </a:r>
            <a:r>
              <a:rPr lang="en-US" sz="2400" dirty="0" err="1" smtClean="0">
                <a:latin typeface="Calibri" panose="020F0502020204030204" pitchFamily="34" charset="0"/>
                <a:ea typeface="Open Sans" panose="020B0606030504020204" pitchFamily="34" charset="0"/>
                <a:cs typeface="Open Sans" panose="020B0606030504020204" pitchFamily="34" charset="0"/>
              </a:rPr>
              <a:t>io</a:t>
            </a:r>
            <a:r>
              <a:rPr lang="en-US" sz="2400" dirty="0" smtClean="0">
                <a:latin typeface="Calibri" panose="020F0502020204030204" pitchFamily="34" charset="0"/>
                <a:ea typeface="Open Sans" panose="020B0606030504020204" pitchFamily="34" charset="0"/>
                <a:cs typeface="Open Sans" panose="020B0606030504020204" pitchFamily="34" charset="0"/>
              </a:rPr>
              <a:t>?’ – Un </a:t>
            </a:r>
            <a:r>
              <a:rPr lang="en-US" sz="2400" dirty="0" err="1" smtClean="0">
                <a:latin typeface="Calibri" panose="020F0502020204030204" pitchFamily="34" charset="0"/>
                <a:ea typeface="Open Sans" panose="020B0606030504020204" pitchFamily="34" charset="0"/>
                <a:cs typeface="Open Sans" panose="020B0606030504020204" pitchFamily="34" charset="0"/>
              </a:rPr>
              <a:t>gioco</a:t>
            </a:r>
            <a:r>
              <a:rPr lang="en-US" sz="2400" dirty="0" smtClean="0">
                <a:latin typeface="Calibri" panose="020F0502020204030204" pitchFamily="34" charset="0"/>
                <a:ea typeface="Open Sans" panose="020B0606030504020204" pitchFamily="34" charset="0"/>
                <a:cs typeface="Open Sans" panose="020B0606030504020204" pitchFamily="34" charset="0"/>
              </a:rPr>
              <a:t> </a:t>
            </a:r>
            <a:r>
              <a:rPr lang="en-US" sz="2400" dirty="0" err="1" smtClean="0">
                <a:latin typeface="Calibri" panose="020F0502020204030204" pitchFamily="34" charset="0"/>
                <a:ea typeface="Open Sans" panose="020B0606030504020204" pitchFamily="34" charset="0"/>
                <a:cs typeface="Open Sans" panose="020B0606030504020204" pitchFamily="34" charset="0"/>
              </a:rPr>
              <a:t>veloce</a:t>
            </a:r>
            <a:endParaRPr lang="en-US" sz="2400" dirty="0">
              <a:latin typeface="Calibri" panose="020F050202020403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710038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021368" y="353662"/>
            <a:ext cx="4848120" cy="6489824"/>
            <a:chOff x="6021368" y="353662"/>
            <a:chExt cx="4848120" cy="6489824"/>
          </a:xfrm>
        </p:grpSpPr>
        <p:pic>
          <p:nvPicPr>
            <p:cNvPr id="14" name="תמונה 13"/>
            <p:cNvPicPr>
              <a:picLocks noChangeAspect="1"/>
            </p:cNvPicPr>
            <p:nvPr/>
          </p:nvPicPr>
          <p:blipFill rotWithShape="1">
            <a:blip r:embed="rId3"/>
            <a:srcRect b="3619"/>
            <a:stretch/>
          </p:blipFill>
          <p:spPr>
            <a:xfrm>
              <a:off x="6021368" y="353662"/>
              <a:ext cx="4848120" cy="6489824"/>
            </a:xfrm>
            <a:prstGeom prst="rect">
              <a:avLst/>
            </a:prstGeom>
          </p:spPr>
        </p:pic>
        <p:pic>
          <p:nvPicPr>
            <p:cNvPr id="15" name="Picture 5" descr="http://img.freepik.com/darmowe-wektory/tekstury-z-gniecionego-papieru_23-2147489280.jpg?size=338&amp;ext=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t="23732" b="3783"/>
            <a:stretch/>
          </p:blipFill>
          <p:spPr bwMode="auto">
            <a:xfrm rot="21540000">
              <a:off x="8829972" y="1665699"/>
              <a:ext cx="1063582" cy="482443"/>
            </a:xfrm>
            <a:prstGeom prst="rect">
              <a:avLst/>
            </a:prstGeom>
            <a:noFill/>
            <a:effectLst>
              <a:outerShdw blurRad="203200" dist="63500" dir="5400000" algn="t" rotWithShape="0">
                <a:prstClr val="black">
                  <a:alpha val="59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rot="21540000">
              <a:off x="8793644" y="1734192"/>
              <a:ext cx="1118646" cy="400110"/>
            </a:xfrm>
            <a:prstGeom prst="rect">
              <a:avLst/>
            </a:prstGeom>
            <a:noFill/>
          </p:spPr>
          <p:txBody>
            <a:bodyPr wrap="square" rtlCol="1">
              <a:spAutoFit/>
            </a:bodyPr>
            <a:lstStyle/>
            <a:p>
              <a:pPr algn="ctr"/>
              <a:endParaRPr lang="he-IL" sz="2000" b="1" dirty="0"/>
            </a:p>
          </p:txBody>
        </p:sp>
        <p:pic>
          <p:nvPicPr>
            <p:cNvPr id="17" name="Picture 5" descr="http://img.freepik.com/darmowe-wektory/tekstury-z-gniecionego-papieru_23-2147489280.jpg?size=338&amp;ext=jpg"/>
            <p:cNvPicPr>
              <a:picLocks noChangeAspect="1" noChangeArrowheads="1"/>
            </p:cNvPicPr>
            <p:nvPr/>
          </p:nvPicPr>
          <p:blipFill rotWithShape="1">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t="23732" b="3783"/>
            <a:stretch/>
          </p:blipFill>
          <p:spPr bwMode="auto">
            <a:xfrm rot="360000">
              <a:off x="6769706" y="2091324"/>
              <a:ext cx="1079197" cy="749447"/>
            </a:xfrm>
            <a:prstGeom prst="rect">
              <a:avLst/>
            </a:prstGeom>
            <a:noFill/>
            <a:effectLst>
              <a:outerShdw blurRad="203200" dist="63500" dir="5400000" algn="t" rotWithShape="0">
                <a:prstClr val="black">
                  <a:alpha val="59000"/>
                </a:prstClr>
              </a:outerShdw>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rot="352496">
              <a:off x="6795095" y="2271685"/>
              <a:ext cx="1068699" cy="400110"/>
            </a:xfrm>
            <a:prstGeom prst="rect">
              <a:avLst/>
            </a:prstGeom>
            <a:noFill/>
          </p:spPr>
          <p:txBody>
            <a:bodyPr wrap="square" rtlCol="1">
              <a:spAutoFit/>
            </a:bodyPr>
            <a:lstStyle/>
            <a:p>
              <a:pPr algn="ctr"/>
              <a:r>
                <a:rPr lang="en-US" sz="2000" b="1" dirty="0" smtClean="0"/>
                <a:t>Elisa</a:t>
              </a:r>
              <a:endParaRPr lang="he-IL" sz="2000" b="1" dirty="0"/>
            </a:p>
          </p:txBody>
        </p:sp>
      </p:grpSp>
      <p:pic>
        <p:nvPicPr>
          <p:cNvPr id="19" name="Picture 2" descr="C:\Users\dor\Desktop\New Assets\Cubes\Block.png"/>
          <p:cNvPicPr>
            <a:picLocks noChangeAspect="1" noChangeArrowheads="1"/>
          </p:cNvPicPr>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Lst>
          </a:blip>
          <a:srcRect l="18028" b="60346"/>
          <a:stretch/>
        </p:blipFill>
        <p:spPr bwMode="auto">
          <a:xfrm rot="10800000" flipH="1">
            <a:off x="1" y="-3"/>
            <a:ext cx="7069748" cy="10206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8307" y="100637"/>
            <a:ext cx="6199107" cy="646331"/>
          </a:xfrm>
          <a:prstGeom prst="rect">
            <a:avLst/>
          </a:prstGeom>
          <a:noFill/>
        </p:spPr>
        <p:txBody>
          <a:bodyPr wrap="square" rtlCol="1">
            <a:spAutoFit/>
          </a:bodyPr>
          <a:lstStyle/>
          <a:p>
            <a:pPr algn="l" rtl="0"/>
            <a:r>
              <a:rPr lang="en-US" sz="3600" b="1" dirty="0" err="1" smtClean="0">
                <a:solidFill>
                  <a:schemeClr val="bg1"/>
                </a:solidFill>
                <a:effectLst>
                  <a:outerShdw blurRad="38100" dist="38100" dir="2700000" algn="tl">
                    <a:srgbClr val="000000">
                      <a:alpha val="43137"/>
                    </a:srgbClr>
                  </a:outerShdw>
                </a:effectLst>
                <a:latin typeface="Calibri" panose="020F0502020204030204" pitchFamily="34" charset="0"/>
                <a:ea typeface="Open Sans" panose="020B0606030504020204" pitchFamily="34" charset="0"/>
                <a:cs typeface="Open Sans" panose="020B0606030504020204" pitchFamily="34" charset="0"/>
              </a:rPr>
              <a:t>Una</a:t>
            </a:r>
            <a:r>
              <a:rPr lang="en-US" sz="3600" b="1" dirty="0" smtClean="0">
                <a:solidFill>
                  <a:schemeClr val="bg1"/>
                </a:solidFill>
                <a:effectLst>
                  <a:outerShdw blurRad="38100" dist="38100" dir="2700000" algn="tl">
                    <a:srgbClr val="000000">
                      <a:alpha val="43137"/>
                    </a:srgbClr>
                  </a:outerShdw>
                </a:effectLst>
                <a:latin typeface="Calibri" panose="020F0502020204030204" pitchFamily="34" charset="0"/>
                <a:ea typeface="Open Sans" panose="020B0606030504020204" pitchFamily="34" charset="0"/>
                <a:cs typeface="Open Sans" panose="020B0606030504020204" pitchFamily="34" charset="0"/>
              </a:rPr>
              <a:t> </a:t>
            </a:r>
            <a:r>
              <a:rPr lang="en-US" sz="3600" b="1" dirty="0" err="1" smtClean="0">
                <a:solidFill>
                  <a:schemeClr val="bg1"/>
                </a:solidFill>
                <a:effectLst>
                  <a:outerShdw blurRad="38100" dist="38100" dir="2700000" algn="tl">
                    <a:srgbClr val="000000">
                      <a:alpha val="43137"/>
                    </a:srgbClr>
                  </a:outerShdw>
                </a:effectLst>
                <a:latin typeface="Calibri" panose="020F0502020204030204" pitchFamily="34" charset="0"/>
                <a:ea typeface="Open Sans" panose="020B0606030504020204" pitchFamily="34" charset="0"/>
                <a:cs typeface="Open Sans" panose="020B0606030504020204" pitchFamily="34" charset="0"/>
              </a:rPr>
              <a:t>Sfida</a:t>
            </a:r>
            <a:r>
              <a:rPr lang="en-US" sz="3600" b="1" dirty="0" smtClean="0">
                <a:solidFill>
                  <a:schemeClr val="bg1"/>
                </a:solidFill>
                <a:effectLst>
                  <a:outerShdw blurRad="38100" dist="38100" dir="2700000" algn="tl">
                    <a:srgbClr val="000000">
                      <a:alpha val="43137"/>
                    </a:srgbClr>
                  </a:outerShdw>
                </a:effectLst>
                <a:latin typeface="Calibri" panose="020F0502020204030204" pitchFamily="34" charset="0"/>
                <a:ea typeface="Open Sans" panose="020B0606030504020204" pitchFamily="34" charset="0"/>
                <a:cs typeface="Open Sans" panose="020B0606030504020204" pitchFamily="34" charset="0"/>
              </a:rPr>
              <a:t> </a:t>
            </a:r>
            <a:r>
              <a:rPr lang="en-US" sz="3600" b="1" dirty="0" err="1" smtClean="0">
                <a:solidFill>
                  <a:schemeClr val="bg1"/>
                </a:solidFill>
                <a:effectLst>
                  <a:outerShdw blurRad="38100" dist="38100" dir="2700000" algn="tl">
                    <a:srgbClr val="000000">
                      <a:alpha val="43137"/>
                    </a:srgbClr>
                  </a:outerShdw>
                </a:effectLst>
                <a:latin typeface="Calibri" panose="020F0502020204030204" pitchFamily="34" charset="0"/>
                <a:ea typeface="Open Sans" panose="020B0606030504020204" pitchFamily="34" charset="0"/>
                <a:cs typeface="Open Sans" panose="020B0606030504020204" pitchFamily="34" charset="0"/>
              </a:rPr>
              <a:t>Veloce</a:t>
            </a:r>
            <a:r>
              <a:rPr lang="en-US" sz="3600" b="1" dirty="0" smtClean="0">
                <a:solidFill>
                  <a:schemeClr val="bg1"/>
                </a:solidFill>
                <a:effectLst>
                  <a:outerShdw blurRad="38100" dist="38100" dir="2700000" algn="tl">
                    <a:srgbClr val="000000">
                      <a:alpha val="43137"/>
                    </a:srgbClr>
                  </a:outerShdw>
                </a:effectLst>
                <a:latin typeface="Calibri" panose="020F0502020204030204" pitchFamily="34" charset="0"/>
                <a:ea typeface="Open Sans" panose="020B0606030504020204" pitchFamily="34" charset="0"/>
                <a:cs typeface="Open Sans" panose="020B0606030504020204" pitchFamily="34" charset="0"/>
              </a:rPr>
              <a:t> – Chi </a:t>
            </a:r>
            <a:r>
              <a:rPr lang="en-US" sz="3600" b="1" dirty="0" err="1" smtClean="0">
                <a:solidFill>
                  <a:schemeClr val="bg1"/>
                </a:solidFill>
                <a:effectLst>
                  <a:outerShdw blurRad="38100" dist="38100" dir="2700000" algn="tl">
                    <a:srgbClr val="000000">
                      <a:alpha val="43137"/>
                    </a:srgbClr>
                  </a:outerShdw>
                </a:effectLst>
                <a:latin typeface="Calibri" panose="020F0502020204030204" pitchFamily="34" charset="0"/>
                <a:ea typeface="Open Sans" panose="020B0606030504020204" pitchFamily="34" charset="0"/>
                <a:cs typeface="Open Sans" panose="020B0606030504020204" pitchFamily="34" charset="0"/>
              </a:rPr>
              <a:t>sono</a:t>
            </a:r>
            <a:r>
              <a:rPr lang="en-US" sz="3600" b="1" dirty="0" smtClean="0">
                <a:solidFill>
                  <a:schemeClr val="bg1"/>
                </a:solidFill>
                <a:effectLst>
                  <a:outerShdw blurRad="38100" dist="38100" dir="2700000" algn="tl">
                    <a:srgbClr val="000000">
                      <a:alpha val="43137"/>
                    </a:srgbClr>
                  </a:outerShdw>
                </a:effectLst>
                <a:latin typeface="Calibri" panose="020F0502020204030204" pitchFamily="34" charset="0"/>
                <a:ea typeface="Open Sans" panose="020B0606030504020204" pitchFamily="34" charset="0"/>
                <a:cs typeface="Open Sans" panose="020B0606030504020204" pitchFamily="34" charset="0"/>
              </a:rPr>
              <a:t> </a:t>
            </a:r>
            <a:r>
              <a:rPr lang="en-US" sz="3600" b="1" dirty="0" err="1" smtClean="0">
                <a:solidFill>
                  <a:schemeClr val="bg1"/>
                </a:solidFill>
                <a:effectLst>
                  <a:outerShdw blurRad="38100" dist="38100" dir="2700000" algn="tl">
                    <a:srgbClr val="000000">
                      <a:alpha val="43137"/>
                    </a:srgbClr>
                  </a:outerShdw>
                </a:effectLst>
                <a:latin typeface="Calibri" panose="020F0502020204030204" pitchFamily="34" charset="0"/>
                <a:ea typeface="Open Sans" panose="020B0606030504020204" pitchFamily="34" charset="0"/>
                <a:cs typeface="Open Sans" panose="020B0606030504020204" pitchFamily="34" charset="0"/>
              </a:rPr>
              <a:t>io</a:t>
            </a:r>
            <a:r>
              <a:rPr lang="en-US" sz="3600" b="1" dirty="0" smtClean="0">
                <a:solidFill>
                  <a:schemeClr val="bg1"/>
                </a:solidFill>
                <a:effectLst>
                  <a:outerShdw blurRad="38100" dist="38100" dir="2700000" algn="tl">
                    <a:srgbClr val="000000">
                      <a:alpha val="43137"/>
                    </a:srgbClr>
                  </a:outerShdw>
                </a:effectLst>
                <a:latin typeface="Calibri" panose="020F0502020204030204" pitchFamily="34" charset="0"/>
                <a:ea typeface="Open Sans" panose="020B0606030504020204" pitchFamily="34" charset="0"/>
                <a:cs typeface="Open Sans" panose="020B0606030504020204" pitchFamily="34" charset="0"/>
              </a:rPr>
              <a:t>?</a:t>
            </a:r>
            <a:endPar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Open Sans" panose="020B0606030504020204" pitchFamily="34" charset="0"/>
              <a:cs typeface="Open Sans" panose="020B0606030504020204" pitchFamily="34" charset="0"/>
            </a:endParaRPr>
          </a:p>
        </p:txBody>
      </p:sp>
      <p:sp>
        <p:nvSpPr>
          <p:cNvPr id="4" name="TextBox 3"/>
          <p:cNvSpPr txBox="1"/>
          <p:nvPr/>
        </p:nvSpPr>
        <p:spPr>
          <a:xfrm rot="180000">
            <a:off x="1065113" y="4315744"/>
            <a:ext cx="3542309" cy="1015663"/>
          </a:xfrm>
          <a:prstGeom prst="rect">
            <a:avLst/>
          </a:prstGeom>
          <a:solidFill>
            <a:srgbClr val="92D050"/>
          </a:solidFill>
          <a:ln w="19050">
            <a:solidFill>
              <a:srgbClr val="000000">
                <a:alpha val="25098"/>
              </a:srgbClr>
            </a:solidFill>
          </a:ln>
          <a:effectLst>
            <a:outerShdw blurRad="50800" dist="38100" dir="5400000" algn="t" rotWithShape="0">
              <a:prstClr val="black">
                <a:alpha val="40000"/>
              </a:prstClr>
            </a:outerShdw>
          </a:effectLst>
        </p:spPr>
        <p:txBody>
          <a:bodyPr wrap="square" rtlCol="1" anchor="ctr">
            <a:spAutoFit/>
          </a:bodyPr>
          <a:lstStyle/>
          <a:p>
            <a:pPr algn="ctr" rtl="0"/>
            <a:r>
              <a:rPr lang="en-US" sz="2400" b="1" dirty="0" smtClean="0"/>
              <a:t>MA </a:t>
            </a:r>
            <a:endParaRPr lang="en-US" sz="2400" b="1" dirty="0"/>
          </a:p>
          <a:p>
            <a:pPr algn="ctr" rtl="0"/>
            <a:r>
              <a:rPr lang="en-US" dirty="0" err="1" smtClean="0"/>
              <a:t>Puoi</a:t>
            </a:r>
            <a:r>
              <a:rPr lang="en-US" dirty="0" smtClean="0"/>
              <a:t> solo </a:t>
            </a:r>
            <a:r>
              <a:rPr lang="en-US" dirty="0" err="1" smtClean="0"/>
              <a:t>chiedere</a:t>
            </a:r>
            <a:r>
              <a:rPr lang="en-US" dirty="0" smtClean="0"/>
              <a:t> </a:t>
            </a:r>
            <a:r>
              <a:rPr lang="en-US" dirty="0" err="1" smtClean="0"/>
              <a:t>domande</a:t>
            </a:r>
            <a:r>
              <a:rPr lang="en-US" dirty="0" smtClean="0"/>
              <a:t> con </a:t>
            </a:r>
            <a:r>
              <a:rPr lang="en-US" dirty="0" err="1" smtClean="0"/>
              <a:t>risposta</a:t>
            </a:r>
            <a:r>
              <a:rPr lang="en-US" dirty="0" smtClean="0"/>
              <a:t> </a:t>
            </a:r>
            <a:r>
              <a:rPr lang="en-US" dirty="0" err="1" smtClean="0"/>
              <a:t>si</a:t>
            </a:r>
            <a:r>
              <a:rPr lang="en-US" dirty="0" smtClean="0"/>
              <a:t>/no!  </a:t>
            </a:r>
            <a:endParaRPr lang="he-IL" dirty="0"/>
          </a:p>
        </p:txBody>
      </p:sp>
      <p:sp>
        <p:nvSpPr>
          <p:cNvPr id="5" name="Rectangle 2"/>
          <p:cNvSpPr/>
          <p:nvPr/>
        </p:nvSpPr>
        <p:spPr>
          <a:xfrm rot="21120000">
            <a:off x="1326718" y="2838777"/>
            <a:ext cx="4157723" cy="1015663"/>
          </a:xfrm>
          <a:prstGeom prst="rect">
            <a:avLst/>
          </a:prstGeom>
          <a:solidFill>
            <a:srgbClr val="92D050"/>
          </a:solidFill>
          <a:ln w="19050">
            <a:solidFill>
              <a:srgbClr val="000000">
                <a:alpha val="25098"/>
              </a:srgbClr>
            </a:solidFill>
          </a:ln>
          <a:effectLst>
            <a:outerShdw blurRad="50800" dist="38100" dir="5400000" algn="t" rotWithShape="0">
              <a:prstClr val="black">
                <a:alpha val="40000"/>
              </a:prstClr>
            </a:outerShdw>
          </a:effectLst>
        </p:spPr>
        <p:txBody>
          <a:bodyPr wrap="square" anchor="ctr">
            <a:spAutoFit/>
          </a:bodyPr>
          <a:lstStyle/>
          <a:p>
            <a:pPr algn="ctr" rtl="0"/>
            <a:r>
              <a:rPr lang="en-US" sz="2400" b="1" dirty="0" smtClean="0"/>
              <a:t>La </a:t>
            </a:r>
            <a:r>
              <a:rPr lang="en-US" sz="2400" b="1" dirty="0" err="1" smtClean="0"/>
              <a:t>sfida</a:t>
            </a:r>
            <a:endParaRPr lang="en-US" sz="2400" dirty="0"/>
          </a:p>
          <a:p>
            <a:pPr algn="ctr" rtl="0"/>
            <a:r>
              <a:rPr lang="en-US" dirty="0" smtClean="0"/>
              <a:t>Con </a:t>
            </a:r>
            <a:r>
              <a:rPr lang="en-US" dirty="0" err="1" smtClean="0"/>
              <a:t>l’aiuto</a:t>
            </a:r>
            <a:r>
              <a:rPr lang="en-US" dirty="0" smtClean="0"/>
              <a:t> </a:t>
            </a:r>
            <a:r>
              <a:rPr lang="en-US" dirty="0" err="1" smtClean="0"/>
              <a:t>dei</a:t>
            </a:r>
            <a:r>
              <a:rPr lang="en-US" dirty="0" smtClean="0"/>
              <a:t> </a:t>
            </a:r>
            <a:r>
              <a:rPr lang="en-US" dirty="0" err="1" smtClean="0"/>
              <a:t>tuoi</a:t>
            </a:r>
            <a:r>
              <a:rPr lang="en-US" dirty="0" smtClean="0"/>
              <a:t> amici </a:t>
            </a:r>
            <a:r>
              <a:rPr lang="en-US" dirty="0" err="1" smtClean="0"/>
              <a:t>scopri</a:t>
            </a:r>
            <a:r>
              <a:rPr lang="en-US" dirty="0" smtClean="0"/>
              <a:t> </a:t>
            </a:r>
            <a:r>
              <a:rPr lang="en-US" dirty="0" err="1" smtClean="0"/>
              <a:t>cosa</a:t>
            </a:r>
            <a:r>
              <a:rPr lang="en-US" dirty="0" smtClean="0"/>
              <a:t> </a:t>
            </a:r>
            <a:r>
              <a:rPr lang="en-US" dirty="0" err="1" smtClean="0"/>
              <a:t>è</a:t>
            </a:r>
            <a:r>
              <a:rPr lang="en-US" dirty="0" smtClean="0"/>
              <a:t> </a:t>
            </a:r>
            <a:r>
              <a:rPr lang="en-US" dirty="0" err="1" smtClean="0"/>
              <a:t>scritto</a:t>
            </a:r>
            <a:r>
              <a:rPr lang="en-US" dirty="0" smtClean="0"/>
              <a:t> </a:t>
            </a:r>
            <a:r>
              <a:rPr lang="en-US" dirty="0" err="1" smtClean="0"/>
              <a:t>sul</a:t>
            </a:r>
            <a:r>
              <a:rPr lang="en-US" dirty="0" smtClean="0"/>
              <a:t> </a:t>
            </a:r>
            <a:r>
              <a:rPr lang="en-US" dirty="0" err="1" smtClean="0"/>
              <a:t>tuo</a:t>
            </a:r>
            <a:r>
              <a:rPr lang="en-US" dirty="0" smtClean="0"/>
              <a:t> </a:t>
            </a:r>
            <a:r>
              <a:rPr lang="en-US" dirty="0" err="1" smtClean="0"/>
              <a:t>biglietto</a:t>
            </a:r>
            <a:endParaRPr lang="he-IL" dirty="0"/>
          </a:p>
        </p:txBody>
      </p:sp>
      <p:sp>
        <p:nvSpPr>
          <p:cNvPr id="6" name="Rectangle 6"/>
          <p:cNvSpPr/>
          <p:nvPr/>
        </p:nvSpPr>
        <p:spPr>
          <a:xfrm rot="60000">
            <a:off x="985874" y="1713962"/>
            <a:ext cx="3381476" cy="830997"/>
          </a:xfrm>
          <a:prstGeom prst="rect">
            <a:avLst/>
          </a:prstGeom>
          <a:solidFill>
            <a:schemeClr val="accent6">
              <a:lumMod val="75000"/>
            </a:schemeClr>
          </a:solidFill>
          <a:ln w="19050">
            <a:solidFill>
              <a:srgbClr val="000000">
                <a:alpha val="25098"/>
              </a:srgbClr>
            </a:solidFill>
          </a:ln>
          <a:effectLst>
            <a:outerShdw blurRad="50800" dist="38100" dir="5400000" algn="t" rotWithShape="0">
              <a:prstClr val="black">
                <a:alpha val="40000"/>
              </a:prstClr>
            </a:outerShdw>
          </a:effectLst>
        </p:spPr>
        <p:txBody>
          <a:bodyPr wrap="square" anchor="ctr">
            <a:spAutoFit/>
          </a:bodyPr>
          <a:lstStyle/>
          <a:p>
            <a:pPr algn="ctr" rtl="0"/>
            <a:r>
              <a:rPr lang="en-US" sz="2400" b="1" dirty="0" err="1" smtClean="0">
                <a:solidFill>
                  <a:schemeClr val="bg1"/>
                </a:solidFill>
                <a:effectLst>
                  <a:outerShdw blurRad="38100" dist="38100" dir="2700000" algn="tl">
                    <a:srgbClr val="000000">
                      <a:alpha val="43137"/>
                    </a:srgbClr>
                  </a:outerShdw>
                </a:effectLst>
              </a:rPr>
              <a:t>Ognuno</a:t>
            </a:r>
            <a:r>
              <a:rPr lang="en-US" sz="2400" b="1" dirty="0" smtClean="0">
                <a:solidFill>
                  <a:schemeClr val="bg1"/>
                </a:solidFill>
                <a:effectLst>
                  <a:outerShdw blurRad="38100" dist="38100" dir="2700000" algn="tl">
                    <a:srgbClr val="000000">
                      <a:alpha val="43137"/>
                    </a:srgbClr>
                  </a:outerShdw>
                </a:effectLst>
              </a:rPr>
              <a:t> di </a:t>
            </a:r>
            <a:r>
              <a:rPr lang="en-US" sz="2400" b="1" dirty="0" err="1" smtClean="0">
                <a:solidFill>
                  <a:schemeClr val="bg1"/>
                </a:solidFill>
                <a:effectLst>
                  <a:outerShdw blurRad="38100" dist="38100" dir="2700000" algn="tl">
                    <a:srgbClr val="000000">
                      <a:alpha val="43137"/>
                    </a:srgbClr>
                  </a:outerShdw>
                </a:effectLst>
              </a:rPr>
              <a:t>voi</a:t>
            </a:r>
            <a:r>
              <a:rPr lang="en-US" sz="2400" b="1" dirty="0" smtClean="0">
                <a:solidFill>
                  <a:schemeClr val="bg1"/>
                </a:solidFill>
                <a:effectLst>
                  <a:outerShdw blurRad="38100" dist="38100" dir="2700000" algn="tl">
                    <a:srgbClr val="000000">
                      <a:alpha val="43137"/>
                    </a:srgbClr>
                  </a:outerShdw>
                </a:effectLst>
              </a:rPr>
              <a:t> </a:t>
            </a:r>
            <a:r>
              <a:rPr lang="en-US" sz="2400" b="1" dirty="0" err="1" smtClean="0">
                <a:solidFill>
                  <a:schemeClr val="bg1"/>
                </a:solidFill>
                <a:effectLst>
                  <a:outerShdw blurRad="38100" dist="38100" dir="2700000" algn="tl">
                    <a:srgbClr val="000000">
                      <a:alpha val="43137"/>
                    </a:srgbClr>
                  </a:outerShdw>
                </a:effectLst>
              </a:rPr>
              <a:t>avrà</a:t>
            </a:r>
            <a:r>
              <a:rPr lang="en-US" sz="2400" b="1" dirty="0" smtClean="0">
                <a:solidFill>
                  <a:schemeClr val="bg1"/>
                </a:solidFill>
                <a:effectLst>
                  <a:outerShdw blurRad="38100" dist="38100" dir="2700000" algn="tl">
                    <a:srgbClr val="000000">
                      <a:alpha val="43137"/>
                    </a:srgbClr>
                  </a:outerShdw>
                </a:effectLst>
              </a:rPr>
              <a:t> un </a:t>
            </a:r>
            <a:r>
              <a:rPr lang="en-US" sz="2400" b="1" dirty="0" err="1" smtClean="0">
                <a:solidFill>
                  <a:schemeClr val="bg1"/>
                </a:solidFill>
                <a:effectLst>
                  <a:outerShdw blurRad="38100" dist="38100" dir="2700000" algn="tl">
                    <a:srgbClr val="000000">
                      <a:alpha val="43137"/>
                    </a:srgbClr>
                  </a:outerShdw>
                </a:effectLst>
              </a:rPr>
              <a:t>biglietto</a:t>
            </a:r>
            <a:r>
              <a:rPr lang="en-US" sz="2400" b="1" dirty="0" smtClean="0">
                <a:solidFill>
                  <a:schemeClr val="bg1"/>
                </a:solidFill>
                <a:effectLst>
                  <a:outerShdw blurRad="38100" dist="38100" dir="2700000" algn="tl">
                    <a:srgbClr val="000000">
                      <a:alpha val="43137"/>
                    </a:srgbClr>
                  </a:outerShdw>
                </a:effectLst>
              </a:rPr>
              <a:t> </a:t>
            </a:r>
            <a:r>
              <a:rPr lang="en-US" sz="2400" b="1" dirty="0" err="1" smtClean="0">
                <a:solidFill>
                  <a:schemeClr val="bg1"/>
                </a:solidFill>
                <a:effectLst>
                  <a:outerShdw blurRad="38100" dist="38100" dir="2700000" algn="tl">
                    <a:srgbClr val="000000">
                      <a:alpha val="43137"/>
                    </a:srgbClr>
                  </a:outerShdw>
                </a:effectLst>
              </a:rPr>
              <a:t>sulla</a:t>
            </a:r>
            <a:r>
              <a:rPr lang="en-US" sz="2400" b="1" dirty="0" smtClean="0">
                <a:solidFill>
                  <a:schemeClr val="bg1"/>
                </a:solidFill>
                <a:effectLst>
                  <a:outerShdw blurRad="38100" dist="38100" dir="2700000" algn="tl">
                    <a:srgbClr val="000000">
                      <a:alpha val="43137"/>
                    </a:srgbClr>
                  </a:outerShdw>
                </a:effectLst>
              </a:rPr>
              <a:t> </a:t>
            </a:r>
            <a:r>
              <a:rPr lang="en-US" sz="2400" b="1" dirty="0" err="1" smtClean="0">
                <a:solidFill>
                  <a:schemeClr val="bg1"/>
                </a:solidFill>
                <a:effectLst>
                  <a:outerShdw blurRad="38100" dist="38100" dir="2700000" algn="tl">
                    <a:srgbClr val="000000">
                      <a:alpha val="43137"/>
                    </a:srgbClr>
                  </a:outerShdw>
                </a:effectLst>
              </a:rPr>
              <a:t>schiena</a:t>
            </a:r>
            <a:endParaRPr lang="en-US" sz="2400" b="1" dirty="0">
              <a:solidFill>
                <a:schemeClr val="bg1"/>
              </a:solidFill>
              <a:effectLst>
                <a:outerShdw blurRad="38100" dist="38100" dir="2700000" algn="tl">
                  <a:srgbClr val="000000">
                    <a:alpha val="43137"/>
                  </a:srgbClr>
                </a:outerShdw>
              </a:effectLst>
            </a:endParaRPr>
          </a:p>
        </p:txBody>
      </p:sp>
      <p:sp>
        <p:nvSpPr>
          <p:cNvPr id="12" name="Rectangle 19"/>
          <p:cNvSpPr/>
          <p:nvPr/>
        </p:nvSpPr>
        <p:spPr>
          <a:xfrm>
            <a:off x="2085976" y="5646272"/>
            <a:ext cx="2052114" cy="769441"/>
          </a:xfrm>
          <a:prstGeom prst="rect">
            <a:avLst/>
          </a:prstGeom>
        </p:spPr>
        <p:txBody>
          <a:bodyPr wrap="none">
            <a:spAutoFit/>
          </a:bodyPr>
          <a:lstStyle/>
          <a:p>
            <a:pPr algn="ctr" rtl="0"/>
            <a:r>
              <a:rPr lang="en-US" sz="4400" b="1" dirty="0" smtClean="0"/>
              <a:t>Pronto? </a:t>
            </a:r>
            <a:endParaRPr lang="he-IL" sz="4400" b="1" dirty="0"/>
          </a:p>
        </p:txBody>
      </p:sp>
      <p:sp>
        <p:nvSpPr>
          <p:cNvPr id="20" name="TextBox 19"/>
          <p:cNvSpPr txBox="1"/>
          <p:nvPr/>
        </p:nvSpPr>
        <p:spPr>
          <a:xfrm>
            <a:off x="8599808" y="1705591"/>
            <a:ext cx="1541680" cy="369332"/>
          </a:xfrm>
          <a:prstGeom prst="rect">
            <a:avLst/>
          </a:prstGeom>
          <a:noFill/>
        </p:spPr>
        <p:txBody>
          <a:bodyPr wrap="square" rtlCol="1">
            <a:spAutoFit/>
          </a:bodyPr>
          <a:lstStyle/>
          <a:p>
            <a:pPr algn="ctr"/>
            <a:r>
              <a:rPr lang="en-US" b="1" dirty="0" err="1" smtClean="0"/>
              <a:t>idraulico</a:t>
            </a:r>
            <a:endParaRPr lang="he-IL" b="1" dirty="0"/>
          </a:p>
        </p:txBody>
      </p:sp>
    </p:spTree>
    <p:extLst>
      <p:ext uri="{BB962C8B-B14F-4D97-AF65-F5344CB8AC3E}">
        <p14:creationId xmlns:p14="http://schemas.microsoft.com/office/powerpoint/2010/main" val="16919676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2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80000">
                                      <p:stCondLst>
                                        <p:cond delay="900"/>
                                      </p:stCondLst>
                                      <p:childTnLst>
                                        <p:set>
                                          <p:cBhvr>
                                            <p:cTn id="10" dur="1" fill="hold">
                                              <p:stCondLst>
                                                <p:cond delay="0"/>
                                              </p:stCondLst>
                                            </p:cTn>
                                            <p:tgtEl>
                                              <p:spTgt spid="6"/>
                                            </p:tgtEl>
                                            <p:attrNameLst>
                                              <p:attrName>style.visibility</p:attrName>
                                            </p:attrNameLst>
                                          </p:cBhvr>
                                          <p:to>
                                            <p:strVal val="visible"/>
                                          </p:to>
                                        </p:set>
                                        <p:anim calcmode="lin" valueType="num" p14:bounceEnd="80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80000">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80000">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14:bounceEnd="80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80000">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80000">
                                      <p:stCondLst>
                                        <p:cond delay="1100"/>
                                      </p:stCondLst>
                                      <p:childTnLst>
                                        <p:set>
                                          <p:cBhvr>
                                            <p:cTn id="18" dur="1" fill="hold">
                                              <p:stCondLst>
                                                <p:cond delay="0"/>
                                              </p:stCondLst>
                                            </p:cTn>
                                            <p:tgtEl>
                                              <p:spTgt spid="4"/>
                                            </p:tgtEl>
                                            <p:attrNameLst>
                                              <p:attrName>style.visibility</p:attrName>
                                            </p:attrNameLst>
                                          </p:cBhvr>
                                          <p:to>
                                            <p:strVal val="visible"/>
                                          </p:to>
                                        </p:set>
                                        <p:anim calcmode="lin" valueType="num" p14:bounceEnd="80000">
                                          <p:cBhvr additive="base">
                                            <p:cTn id="19" dur="1000" fill="hold"/>
                                            <p:tgtEl>
                                              <p:spTgt spid="4"/>
                                            </p:tgtEl>
                                            <p:attrNameLst>
                                              <p:attrName>ppt_x</p:attrName>
                                            </p:attrNameLst>
                                          </p:cBhvr>
                                          <p:tavLst>
                                            <p:tav tm="0">
                                              <p:val>
                                                <p:strVal val="#ppt_x"/>
                                              </p:val>
                                            </p:tav>
                                            <p:tav tm="100000">
                                              <p:val>
                                                <p:strVal val="#ppt_x"/>
                                              </p:val>
                                            </p:tav>
                                          </p:tavLst>
                                        </p:anim>
                                        <p:anim calcmode="lin" valueType="num" p14:bounceEnd="80000">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32" presetClass="emph" presetSubtype="0" fill="hold" grpId="1" nodeType="withEffect">
                                      <p:stCondLst>
                                        <p:cond delay="0"/>
                                      </p:stCondLst>
                                      <p:childTnLst>
                                        <p:animRot by="120000">
                                          <p:cBhvr>
                                            <p:cTn id="29" dur="100" fill="hold">
                                              <p:stCondLst>
                                                <p:cond delay="0"/>
                                              </p:stCondLst>
                                            </p:cTn>
                                            <p:tgtEl>
                                              <p:spTgt spid="12"/>
                                            </p:tgtEl>
                                            <p:attrNameLst>
                                              <p:attrName>r</p:attrName>
                                            </p:attrNameLst>
                                          </p:cBhvr>
                                        </p:animRot>
                                        <p:animRot by="-240000">
                                          <p:cBhvr>
                                            <p:cTn id="30" dur="200" fill="hold">
                                              <p:stCondLst>
                                                <p:cond delay="200"/>
                                              </p:stCondLst>
                                            </p:cTn>
                                            <p:tgtEl>
                                              <p:spTgt spid="12"/>
                                            </p:tgtEl>
                                            <p:attrNameLst>
                                              <p:attrName>r</p:attrName>
                                            </p:attrNameLst>
                                          </p:cBhvr>
                                        </p:animRot>
                                        <p:animRot by="240000">
                                          <p:cBhvr>
                                            <p:cTn id="31" dur="200" fill="hold">
                                              <p:stCondLst>
                                                <p:cond delay="400"/>
                                              </p:stCondLst>
                                            </p:cTn>
                                            <p:tgtEl>
                                              <p:spTgt spid="12"/>
                                            </p:tgtEl>
                                            <p:attrNameLst>
                                              <p:attrName>r</p:attrName>
                                            </p:attrNameLst>
                                          </p:cBhvr>
                                        </p:animRot>
                                        <p:animRot by="-240000">
                                          <p:cBhvr>
                                            <p:cTn id="32" dur="200" fill="hold">
                                              <p:stCondLst>
                                                <p:cond delay="600"/>
                                              </p:stCondLst>
                                            </p:cTn>
                                            <p:tgtEl>
                                              <p:spTgt spid="12"/>
                                            </p:tgtEl>
                                            <p:attrNameLst>
                                              <p:attrName>r</p:attrName>
                                            </p:attrNameLst>
                                          </p:cBhvr>
                                        </p:animRot>
                                        <p:animRot by="120000">
                                          <p:cBhvr>
                                            <p:cTn id="33"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p:bldP spid="12" grpId="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9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1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32" presetClass="emph" presetSubtype="0" fill="hold" grpId="1" nodeType="withEffect">
                                      <p:stCondLst>
                                        <p:cond delay="0"/>
                                      </p:stCondLst>
                                      <p:childTnLst>
                                        <p:animRot by="120000">
                                          <p:cBhvr>
                                            <p:cTn id="29" dur="100" fill="hold">
                                              <p:stCondLst>
                                                <p:cond delay="0"/>
                                              </p:stCondLst>
                                            </p:cTn>
                                            <p:tgtEl>
                                              <p:spTgt spid="12"/>
                                            </p:tgtEl>
                                            <p:attrNameLst>
                                              <p:attrName>r</p:attrName>
                                            </p:attrNameLst>
                                          </p:cBhvr>
                                        </p:animRot>
                                        <p:animRot by="-240000">
                                          <p:cBhvr>
                                            <p:cTn id="30" dur="200" fill="hold">
                                              <p:stCondLst>
                                                <p:cond delay="200"/>
                                              </p:stCondLst>
                                            </p:cTn>
                                            <p:tgtEl>
                                              <p:spTgt spid="12"/>
                                            </p:tgtEl>
                                            <p:attrNameLst>
                                              <p:attrName>r</p:attrName>
                                            </p:attrNameLst>
                                          </p:cBhvr>
                                        </p:animRot>
                                        <p:animRot by="240000">
                                          <p:cBhvr>
                                            <p:cTn id="31" dur="200" fill="hold">
                                              <p:stCondLst>
                                                <p:cond delay="400"/>
                                              </p:stCondLst>
                                            </p:cTn>
                                            <p:tgtEl>
                                              <p:spTgt spid="12"/>
                                            </p:tgtEl>
                                            <p:attrNameLst>
                                              <p:attrName>r</p:attrName>
                                            </p:attrNameLst>
                                          </p:cBhvr>
                                        </p:animRot>
                                        <p:animRot by="-240000">
                                          <p:cBhvr>
                                            <p:cTn id="32" dur="200" fill="hold">
                                              <p:stCondLst>
                                                <p:cond delay="600"/>
                                              </p:stCondLst>
                                            </p:cTn>
                                            <p:tgtEl>
                                              <p:spTgt spid="12"/>
                                            </p:tgtEl>
                                            <p:attrNameLst>
                                              <p:attrName>r</p:attrName>
                                            </p:attrNameLst>
                                          </p:cBhvr>
                                        </p:animRot>
                                        <p:animRot by="120000">
                                          <p:cBhvr>
                                            <p:cTn id="33"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p:bldP spid="12" grpId="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dor\Desktop\New Assets\Cubes\Block.png"/>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18028" b="60346"/>
          <a:stretch/>
        </p:blipFill>
        <p:spPr bwMode="auto">
          <a:xfrm rot="10800000" flipH="1">
            <a:off x="0" y="-3"/>
            <a:ext cx="6520089" cy="102067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dor\Desktop\Untitled-3.jpg"/>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encilGrayscale trans="70000" pencilSize="20"/>
                    </a14:imgEffect>
                  </a14:imgLayer>
                </a14:imgProps>
              </a:ext>
              <a:ext uri="{28A0092B-C50C-407E-A947-70E740481C1C}">
                <a14:useLocalDpi xmlns:a14="http://schemas.microsoft.com/office/drawing/2010/main" val="0"/>
              </a:ext>
            </a:extLst>
          </a:blip>
          <a:srcRect/>
          <a:stretch>
            <a:fillRect/>
          </a:stretch>
        </p:blipFill>
        <p:spPr bwMode="auto">
          <a:xfrm>
            <a:off x="7010400" y="-127000"/>
            <a:ext cx="5588000" cy="711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rot="21180000">
            <a:off x="1616411" y="4474742"/>
            <a:ext cx="4616787" cy="913173"/>
          </a:xfrm>
          <a:prstGeom prst="rect">
            <a:avLst/>
          </a:prstGeom>
          <a:solidFill>
            <a:srgbClr val="92D050"/>
          </a:solidFill>
          <a:ln w="12700">
            <a:noFill/>
          </a:ln>
          <a:effectLst>
            <a:outerShdw blurRad="50800" dist="38100" dir="5400000" algn="t" rotWithShape="0">
              <a:prstClr val="black">
                <a:alpha val="40000"/>
              </a:prstClr>
            </a:outerShdw>
          </a:effectLst>
        </p:spPr>
        <p:txBody>
          <a:bodyPr wrap="square" anchor="ctr">
            <a:spAutoFit/>
          </a:bodyPr>
          <a:lstStyle/>
          <a:p>
            <a:pPr algn="ctr" rtl="0"/>
            <a:r>
              <a:rPr lang="en-US" sz="2667" dirty="0" err="1" smtClean="0"/>
              <a:t>C’era</a:t>
            </a:r>
            <a:r>
              <a:rPr lang="en-US" sz="2667" dirty="0" smtClean="0"/>
              <a:t> </a:t>
            </a:r>
            <a:r>
              <a:rPr lang="en-US" sz="2667" dirty="0" err="1" smtClean="0"/>
              <a:t>una</a:t>
            </a:r>
            <a:r>
              <a:rPr lang="en-US" sz="2667" dirty="0" smtClean="0"/>
              <a:t> </a:t>
            </a:r>
            <a:r>
              <a:rPr lang="en-US" sz="2667" dirty="0" err="1" smtClean="0"/>
              <a:t>sequenza</a:t>
            </a:r>
            <a:r>
              <a:rPr lang="en-US" sz="2667" dirty="0" smtClean="0"/>
              <a:t> </a:t>
            </a:r>
            <a:r>
              <a:rPr lang="en-US" sz="2667" dirty="0" err="1" smtClean="0"/>
              <a:t>nelle</a:t>
            </a:r>
            <a:r>
              <a:rPr lang="en-US" sz="2667" dirty="0" smtClean="0"/>
              <a:t> </a:t>
            </a:r>
            <a:r>
              <a:rPr lang="en-US" sz="2667" dirty="0" err="1" smtClean="0"/>
              <a:t>tue</a:t>
            </a:r>
            <a:r>
              <a:rPr lang="en-US" sz="2667" dirty="0" smtClean="0"/>
              <a:t> </a:t>
            </a:r>
            <a:r>
              <a:rPr lang="en-US" sz="2667" dirty="0" err="1" smtClean="0"/>
              <a:t>domande</a:t>
            </a:r>
            <a:r>
              <a:rPr lang="en-US" sz="2667" dirty="0" smtClean="0"/>
              <a:t>?</a:t>
            </a:r>
            <a:endParaRPr lang="en-US" sz="2667" dirty="0"/>
          </a:p>
        </p:txBody>
      </p:sp>
      <p:grpSp>
        <p:nvGrpSpPr>
          <p:cNvPr id="8" name="Group 7"/>
          <p:cNvGrpSpPr/>
          <p:nvPr/>
        </p:nvGrpSpPr>
        <p:grpSpPr>
          <a:xfrm>
            <a:off x="9173356" y="1624763"/>
            <a:ext cx="3107544" cy="5233237"/>
            <a:chOff x="6889542" y="1218572"/>
            <a:chExt cx="2330658" cy="3924928"/>
          </a:xfrm>
        </p:grpSpPr>
        <p:pic>
          <p:nvPicPr>
            <p:cNvPr id="9" name="Picture 2" descr="http://ih0.redbubble.net/image.14998675.3545/rab,unisex_tshirt,x1350,026541:3d4e1a7dce,back-c,30,60,940,730-bg,ffffff.u1.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918" b="100000" l="29651" r="70124"/>
                      </a14:imgEffect>
                      <a14:imgEffect>
                        <a14:artisticPencilGrayscale trans="80000" pencilSize="5"/>
                      </a14:imgEffect>
                      <a14:imgEffect>
                        <a14:sharpenSoften amount="25000"/>
                      </a14:imgEffect>
                      <a14:imgEffect>
                        <a14:saturation sat="120000"/>
                      </a14:imgEffect>
                    </a14:imgLayer>
                  </a14:imgProps>
                </a:ext>
                <a:ext uri="{28A0092B-C50C-407E-A947-70E740481C1C}">
                  <a14:useLocalDpi xmlns:a14="http://schemas.microsoft.com/office/drawing/2010/main" val="0"/>
                </a:ext>
              </a:extLst>
            </a:blip>
            <a:srcRect l="25565" r="25565"/>
            <a:stretch/>
          </p:blipFill>
          <p:spPr bwMode="auto">
            <a:xfrm>
              <a:off x="6889542" y="1218572"/>
              <a:ext cx="2330658" cy="3924928"/>
            </a:xfrm>
            <a:prstGeom prst="rect">
              <a:avLst/>
            </a:prstGeom>
            <a:noFill/>
            <a:effectLst>
              <a:outerShdw blurRad="254000" dist="114300" dir="30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7377789" y="2667122"/>
              <a:ext cx="1228850" cy="486750"/>
              <a:chOff x="7377789" y="2667122"/>
              <a:chExt cx="1228850" cy="486750"/>
            </a:xfrm>
          </p:grpSpPr>
          <p:pic>
            <p:nvPicPr>
              <p:cNvPr id="11" name="Picture 5" descr="http://img.freepik.com/darmowe-wektory/tekstury-z-gniecionego-papieru_23-2147489280.jpg?size=338&amp;ext=jpg"/>
              <p:cNvPicPr>
                <a:picLocks noChangeAspect="1" noChangeArrowheads="1"/>
              </p:cNvPicPr>
              <p:nvPr/>
            </p:nvPicPr>
            <p:blipFill rotWithShape="1">
              <a:blip r:embed="rId8">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t="23732" b="3783"/>
              <a:stretch/>
            </p:blipFill>
            <p:spPr bwMode="auto">
              <a:xfrm rot="480000">
                <a:off x="7377789" y="2667122"/>
                <a:ext cx="1228850" cy="486750"/>
              </a:xfrm>
              <a:prstGeom prst="rect">
                <a:avLst/>
              </a:prstGeom>
              <a:noFill/>
              <a:effectLst>
                <a:outerShdw blurRad="203200" dist="63500" dir="5400000" algn="t" rotWithShape="0">
                  <a:prstClr val="black">
                    <a:alpha val="59000"/>
                  </a:prst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480000">
                <a:off x="7404762" y="2726591"/>
                <a:ext cx="1138942" cy="377074"/>
              </a:xfrm>
              <a:prstGeom prst="rect">
                <a:avLst/>
              </a:prstGeom>
              <a:noFill/>
            </p:spPr>
            <p:txBody>
              <a:bodyPr wrap="square" rtlCol="1">
                <a:spAutoFit/>
              </a:bodyPr>
              <a:lstStyle/>
              <a:p>
                <a:pPr algn="ctr"/>
                <a:r>
                  <a:rPr lang="en-US" sz="2667" b="1" dirty="0"/>
                  <a:t>D. Trump</a:t>
                </a:r>
                <a:endParaRPr lang="he-IL" sz="2667" b="1" dirty="0"/>
              </a:p>
            </p:txBody>
          </p:sp>
        </p:grpSp>
      </p:grpSp>
      <p:sp>
        <p:nvSpPr>
          <p:cNvPr id="3" name="Rectangle 2"/>
          <p:cNvSpPr/>
          <p:nvPr/>
        </p:nvSpPr>
        <p:spPr>
          <a:xfrm rot="120000">
            <a:off x="729170" y="3381358"/>
            <a:ext cx="4913444" cy="502753"/>
          </a:xfrm>
          <a:prstGeom prst="rect">
            <a:avLst/>
          </a:prstGeom>
          <a:solidFill>
            <a:schemeClr val="accent6">
              <a:lumMod val="75000"/>
            </a:schemeClr>
          </a:solidFill>
          <a:ln w="12700">
            <a:noFill/>
          </a:ln>
          <a:effectLst>
            <a:outerShdw blurRad="50800" dist="38100" dir="5400000" algn="t" rotWithShape="0">
              <a:prstClr val="black">
                <a:alpha val="40000"/>
              </a:prstClr>
            </a:outerShdw>
          </a:effectLst>
        </p:spPr>
        <p:txBody>
          <a:bodyPr wrap="none" anchor="ctr">
            <a:spAutoFit/>
          </a:bodyPr>
          <a:lstStyle/>
          <a:p>
            <a:pPr algn="ctr" rtl="0"/>
            <a:r>
              <a:rPr lang="en-US" sz="2667" b="1" dirty="0" err="1" smtClean="0">
                <a:solidFill>
                  <a:schemeClr val="bg1"/>
                </a:solidFill>
                <a:effectLst>
                  <a:outerShdw blurRad="38100" dist="38100" dir="2700000" algn="tl">
                    <a:srgbClr val="000000">
                      <a:alpha val="43137"/>
                    </a:srgbClr>
                  </a:outerShdw>
                </a:effectLst>
              </a:rPr>
              <a:t>Che</a:t>
            </a:r>
            <a:r>
              <a:rPr lang="en-US" sz="2667" b="1" dirty="0" smtClean="0">
                <a:solidFill>
                  <a:schemeClr val="bg1"/>
                </a:solidFill>
                <a:effectLst>
                  <a:outerShdw blurRad="38100" dist="38100" dir="2700000" algn="tl">
                    <a:srgbClr val="000000">
                      <a:alpha val="43137"/>
                    </a:srgbClr>
                  </a:outerShdw>
                </a:effectLst>
              </a:rPr>
              <a:t> </a:t>
            </a:r>
            <a:r>
              <a:rPr lang="en-US" sz="2667" b="1" dirty="0" err="1" smtClean="0">
                <a:solidFill>
                  <a:schemeClr val="bg1"/>
                </a:solidFill>
                <a:effectLst>
                  <a:outerShdw blurRad="38100" dist="38100" dir="2700000" algn="tl">
                    <a:srgbClr val="000000">
                      <a:alpha val="43137"/>
                    </a:srgbClr>
                  </a:outerShdw>
                </a:effectLst>
              </a:rPr>
              <a:t>tipo</a:t>
            </a:r>
            <a:r>
              <a:rPr lang="en-US" sz="2667" b="1" dirty="0" smtClean="0">
                <a:solidFill>
                  <a:schemeClr val="bg1"/>
                </a:solidFill>
                <a:effectLst>
                  <a:outerShdw blurRad="38100" dist="38100" dir="2700000" algn="tl">
                    <a:srgbClr val="000000">
                      <a:alpha val="43137"/>
                    </a:srgbClr>
                  </a:outerShdw>
                </a:effectLst>
              </a:rPr>
              <a:t> di </a:t>
            </a:r>
            <a:r>
              <a:rPr lang="en-US" sz="2667" b="1" dirty="0" err="1" smtClean="0">
                <a:solidFill>
                  <a:schemeClr val="bg1"/>
                </a:solidFill>
                <a:effectLst>
                  <a:outerShdw blurRad="38100" dist="38100" dir="2700000" algn="tl">
                    <a:srgbClr val="000000">
                      <a:alpha val="43137"/>
                    </a:srgbClr>
                  </a:outerShdw>
                </a:effectLst>
              </a:rPr>
              <a:t>domande</a:t>
            </a:r>
            <a:r>
              <a:rPr lang="en-US" sz="2667" b="1" dirty="0" smtClean="0">
                <a:solidFill>
                  <a:schemeClr val="bg1"/>
                </a:solidFill>
                <a:effectLst>
                  <a:outerShdw blurRad="38100" dist="38100" dir="2700000" algn="tl">
                    <a:srgbClr val="000000">
                      <a:alpha val="43137"/>
                    </a:srgbClr>
                  </a:outerShdw>
                </a:effectLst>
              </a:rPr>
              <a:t> </a:t>
            </a:r>
            <a:r>
              <a:rPr lang="en-US" sz="2667" b="1" dirty="0" err="1" smtClean="0">
                <a:solidFill>
                  <a:schemeClr val="bg1"/>
                </a:solidFill>
                <a:effectLst>
                  <a:outerShdw blurRad="38100" dist="38100" dir="2700000" algn="tl">
                    <a:srgbClr val="000000">
                      <a:alpha val="43137"/>
                    </a:srgbClr>
                  </a:outerShdw>
                </a:effectLst>
              </a:rPr>
              <a:t>hai</a:t>
            </a:r>
            <a:r>
              <a:rPr lang="en-US" sz="2667" b="1" dirty="0" smtClean="0">
                <a:solidFill>
                  <a:schemeClr val="bg1"/>
                </a:solidFill>
                <a:effectLst>
                  <a:outerShdw blurRad="38100" dist="38100" dir="2700000" algn="tl">
                    <a:srgbClr val="000000">
                      <a:alpha val="43137"/>
                    </a:srgbClr>
                  </a:outerShdw>
                </a:effectLst>
              </a:rPr>
              <a:t> </a:t>
            </a:r>
            <a:r>
              <a:rPr lang="en-US" sz="2667" b="1" dirty="0" err="1" smtClean="0">
                <a:solidFill>
                  <a:schemeClr val="bg1"/>
                </a:solidFill>
                <a:effectLst>
                  <a:outerShdw blurRad="38100" dist="38100" dir="2700000" algn="tl">
                    <a:srgbClr val="000000">
                      <a:alpha val="43137"/>
                    </a:srgbClr>
                  </a:outerShdw>
                </a:effectLst>
              </a:rPr>
              <a:t>chiesto</a:t>
            </a:r>
            <a:r>
              <a:rPr lang="en-US" sz="2667" b="1" dirty="0" smtClean="0">
                <a:solidFill>
                  <a:schemeClr val="bg1"/>
                </a:solidFill>
                <a:effectLst>
                  <a:outerShdw blurRad="38100" dist="38100" dir="2700000" algn="tl">
                    <a:srgbClr val="000000">
                      <a:alpha val="43137"/>
                    </a:srgbClr>
                  </a:outerShdw>
                </a:effectLst>
              </a:rPr>
              <a:t>?</a:t>
            </a:r>
            <a:endParaRPr lang="en-US" sz="2667" b="1" dirty="0">
              <a:solidFill>
                <a:schemeClr val="bg1"/>
              </a:solidFill>
              <a:effectLst>
                <a:outerShdw blurRad="38100" dist="38100" dir="2700000" algn="tl">
                  <a:srgbClr val="000000">
                    <a:alpha val="43137"/>
                  </a:srgbClr>
                </a:outerShdw>
              </a:effectLst>
            </a:endParaRPr>
          </a:p>
        </p:txBody>
      </p:sp>
      <p:sp>
        <p:nvSpPr>
          <p:cNvPr id="2" name="Rectangle 1"/>
          <p:cNvSpPr/>
          <p:nvPr/>
        </p:nvSpPr>
        <p:spPr>
          <a:xfrm rot="21540000">
            <a:off x="708823" y="1912441"/>
            <a:ext cx="4711008" cy="913173"/>
          </a:xfrm>
          <a:prstGeom prst="rect">
            <a:avLst/>
          </a:prstGeom>
          <a:solidFill>
            <a:srgbClr val="92D050"/>
          </a:solidFill>
          <a:ln w="12700">
            <a:noFill/>
          </a:ln>
          <a:effectLst>
            <a:outerShdw blurRad="50800" dist="38100" dir="5400000" algn="t" rotWithShape="0">
              <a:prstClr val="black">
                <a:alpha val="40000"/>
              </a:prstClr>
            </a:outerShdw>
          </a:effectLst>
        </p:spPr>
        <p:txBody>
          <a:bodyPr wrap="square" anchor="ctr">
            <a:spAutoFit/>
          </a:bodyPr>
          <a:lstStyle/>
          <a:p>
            <a:pPr algn="ctr" rtl="0"/>
            <a:r>
              <a:rPr lang="en-US" sz="2667" dirty="0" err="1" smtClean="0"/>
              <a:t>Cosa</a:t>
            </a:r>
            <a:r>
              <a:rPr lang="en-US" sz="2667" dirty="0" smtClean="0"/>
              <a:t> </a:t>
            </a:r>
            <a:r>
              <a:rPr lang="en-US" sz="2667" dirty="0" err="1" smtClean="0"/>
              <a:t>ti</a:t>
            </a:r>
            <a:r>
              <a:rPr lang="en-US" sz="2667" dirty="0" smtClean="0"/>
              <a:t> ha </a:t>
            </a:r>
            <a:r>
              <a:rPr lang="en-US" sz="2667" dirty="0" err="1" smtClean="0"/>
              <a:t>aiutato</a:t>
            </a:r>
            <a:r>
              <a:rPr lang="en-US" sz="2667" dirty="0" smtClean="0"/>
              <a:t> a </a:t>
            </a:r>
            <a:r>
              <a:rPr lang="en-US" sz="2667" dirty="0" err="1" smtClean="0"/>
              <a:t>capire</a:t>
            </a:r>
            <a:r>
              <a:rPr lang="en-US" sz="2667" dirty="0" smtClean="0"/>
              <a:t> </a:t>
            </a:r>
            <a:r>
              <a:rPr lang="en-US" sz="2667" dirty="0" err="1" smtClean="0"/>
              <a:t>cos’era</a:t>
            </a:r>
            <a:r>
              <a:rPr lang="en-US" sz="2667" dirty="0" smtClean="0"/>
              <a:t> </a:t>
            </a:r>
            <a:r>
              <a:rPr lang="en-US" sz="2667" dirty="0" err="1" smtClean="0"/>
              <a:t>scritto</a:t>
            </a:r>
            <a:r>
              <a:rPr lang="en-US" sz="2667" dirty="0" smtClean="0"/>
              <a:t> </a:t>
            </a:r>
            <a:r>
              <a:rPr lang="en-US" sz="2667" dirty="0" err="1" smtClean="0"/>
              <a:t>sul</a:t>
            </a:r>
            <a:r>
              <a:rPr lang="en-US" sz="2667" dirty="0" smtClean="0"/>
              <a:t> </a:t>
            </a:r>
            <a:r>
              <a:rPr lang="en-US" sz="2667" dirty="0" err="1" smtClean="0"/>
              <a:t>tuo</a:t>
            </a:r>
            <a:r>
              <a:rPr lang="en-US" sz="2667" dirty="0" smtClean="0"/>
              <a:t> </a:t>
            </a:r>
            <a:r>
              <a:rPr lang="en-US" sz="2667" dirty="0" err="1" smtClean="0"/>
              <a:t>biglietto</a:t>
            </a:r>
            <a:r>
              <a:rPr lang="en-US" sz="2667" dirty="0" smtClean="0"/>
              <a:t>?</a:t>
            </a:r>
            <a:endParaRPr lang="en-US" sz="2667" dirty="0"/>
          </a:p>
        </p:txBody>
      </p:sp>
      <p:sp>
        <p:nvSpPr>
          <p:cNvPr id="14" name="TextBox 13"/>
          <p:cNvSpPr txBox="1"/>
          <p:nvPr/>
        </p:nvSpPr>
        <p:spPr>
          <a:xfrm>
            <a:off x="152400" y="85726"/>
            <a:ext cx="6029325" cy="646331"/>
          </a:xfrm>
          <a:prstGeom prst="rect">
            <a:avLst/>
          </a:prstGeom>
        </p:spPr>
        <p:txBody>
          <a:bodyPr wrap="square">
            <a:spAutoFit/>
          </a:bodyPr>
          <a:lstStyle>
            <a:defPPr>
              <a:defRPr lang="he-IL"/>
            </a:defPPr>
            <a:lvl1pPr algn="l" rtl="0">
              <a:defRPr sz="3600" b="1">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defRPr>
            </a:lvl1pPr>
          </a:lstStyle>
          <a:p>
            <a:r>
              <a:rPr lang="en-US" dirty="0" smtClean="0"/>
              <a:t>Le </a:t>
            </a:r>
            <a:r>
              <a:rPr lang="en-US" dirty="0" err="1" smtClean="0"/>
              <a:t>Domande</a:t>
            </a:r>
            <a:r>
              <a:rPr lang="en-US" dirty="0" smtClean="0"/>
              <a:t> </a:t>
            </a:r>
            <a:r>
              <a:rPr lang="en-US" dirty="0" err="1" smtClean="0"/>
              <a:t>sono</a:t>
            </a:r>
            <a:r>
              <a:rPr lang="en-US" dirty="0" smtClean="0"/>
              <a:t> molto </a:t>
            </a:r>
            <a:r>
              <a:rPr lang="en-US" dirty="0" err="1"/>
              <a:t>u</a:t>
            </a:r>
            <a:r>
              <a:rPr lang="en-US" dirty="0" err="1" smtClean="0"/>
              <a:t>tili</a:t>
            </a:r>
            <a:endParaRPr lang="he-IL" dirty="0"/>
          </a:p>
        </p:txBody>
      </p:sp>
    </p:spTree>
    <p:extLst>
      <p:ext uri="{BB962C8B-B14F-4D97-AF65-F5344CB8AC3E}">
        <p14:creationId xmlns:p14="http://schemas.microsoft.com/office/powerpoint/2010/main" val="1241770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dor\Desktop\New Assets\Cubes\Layer_160.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10088912" y="1423663"/>
            <a:ext cx="1350818" cy="140277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dor\Desktop\New Assets\Cubes\Layer_159.png"/>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9657614" y="749793"/>
            <a:ext cx="850484" cy="8211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K:\Development\Digital vision\Mindlab 3.0\Move to Digital\The Gym\Accelium EDU\Content\Accelium Project #4_ Creative Thinking\Course 4 - Lesson Plans\Graphic Assets\Strips &amp; Splashes\grunge-brush-stroke-banner-4-8.png"/>
          <p:cNvPicPr>
            <a:picLocks noChangeAspect="1" noChangeArrowheads="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rcRect l="13566" t="51877" r="12860"/>
          <a:stretch/>
        </p:blipFill>
        <p:spPr bwMode="auto">
          <a:xfrm flipH="1" flipV="1">
            <a:off x="-1" y="5226050"/>
            <a:ext cx="12192002" cy="163195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153" name="Picture 9" descr="C:\Users\dor\Desktop\New Assets\Cubes\Layer_1_copy.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287558">
            <a:off x="1730801" y="3532177"/>
            <a:ext cx="2018408" cy="22002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or\Desktop\New Assets\Cubes\Block.png"/>
          <p:cNvPicPr>
            <a:picLocks noChangeAspect="1" noChangeArrowheads="1"/>
          </p:cNvPicPr>
          <p:nvPr/>
        </p:nvPicPr>
        <p:blipFill rotWithShape="1">
          <a:blip r:embed="rId8">
            <a:duotone>
              <a:schemeClr val="accent4">
                <a:shade val="45000"/>
                <a:satMod val="135000"/>
              </a:schemeClr>
              <a:prstClr val="white"/>
            </a:duotone>
            <a:extLst>
              <a:ext uri="{28A0092B-C50C-407E-A947-70E740481C1C}">
                <a14:useLocalDpi xmlns:a14="http://schemas.microsoft.com/office/drawing/2010/main" val="0"/>
              </a:ext>
            </a:extLst>
          </a:blip>
          <a:srcRect l="26647" b="60346"/>
          <a:stretch/>
        </p:blipFill>
        <p:spPr bwMode="auto">
          <a:xfrm rot="10800000" flipH="1">
            <a:off x="-1" y="-3"/>
            <a:ext cx="3790951" cy="1020672"/>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p:nvSpPr>
        <p:spPr>
          <a:xfrm>
            <a:off x="239812" y="118601"/>
            <a:ext cx="3182838" cy="646331"/>
          </a:xfrm>
          <a:prstGeom prst="rect">
            <a:avLst/>
          </a:prstGeom>
        </p:spPr>
        <p:txBody>
          <a:bodyPr wrap="square">
            <a:spAutoFit/>
          </a:bodyPr>
          <a:lstStyle/>
          <a:p>
            <a:pPr algn="l" rtl="0"/>
            <a:r>
              <a:rPr lang="en-US" sz="3600" b="1" dirty="0" err="1"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Pratichiamo</a:t>
            </a:r>
            <a:endParaRPr lang="he-IL" sz="3600" b="1" dirty="0">
              <a:solidFill>
                <a:schemeClr val="bg1"/>
              </a:solidFill>
              <a:effectLst>
                <a:outerShdw blurRad="38100" dist="38100" dir="2700000" algn="tl">
                  <a:srgbClr val="000000">
                    <a:alpha val="43137"/>
                  </a:srgbClr>
                </a:outerShdw>
              </a:effectLst>
              <a:ea typeface="Open Sans" panose="020B0606030504020204" pitchFamily="34" charset="0"/>
            </a:endParaRPr>
          </a:p>
        </p:txBody>
      </p:sp>
      <p:grpSp>
        <p:nvGrpSpPr>
          <p:cNvPr id="2" name="Group 1"/>
          <p:cNvGrpSpPr/>
          <p:nvPr/>
        </p:nvGrpSpPr>
        <p:grpSpPr>
          <a:xfrm>
            <a:off x="1966133" y="1487742"/>
            <a:ext cx="8259734" cy="4889500"/>
            <a:chOff x="2154266" y="1358900"/>
            <a:chExt cx="8259734" cy="4889500"/>
          </a:xfrm>
        </p:grpSpPr>
        <p:pic>
          <p:nvPicPr>
            <p:cNvPr id="8" name="Picture 8" descr="C:\Users\dor\Desktop\Scre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4266" y="1358900"/>
              <a:ext cx="8259734" cy="48895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290689" y="1461776"/>
              <a:ext cx="8012288" cy="3743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5636987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153"/>
                                            </p:tgtEl>
                                            <p:attrNameLst>
                                              <p:attrName>style.visibility</p:attrName>
                                            </p:attrNameLst>
                                          </p:cBhvr>
                                          <p:to>
                                            <p:strVal val="visible"/>
                                          </p:to>
                                        </p:set>
                                        <p:anim calcmode="lin" valueType="num">
                                          <p:cBhvr>
                                            <p:cTn id="16" dur="500" fill="hold"/>
                                            <p:tgtEl>
                                              <p:spTgt spid="6153"/>
                                            </p:tgtEl>
                                            <p:attrNameLst>
                                              <p:attrName>ppt_w</p:attrName>
                                            </p:attrNameLst>
                                          </p:cBhvr>
                                          <p:tavLst>
                                            <p:tav tm="0">
                                              <p:val>
                                                <p:fltVal val="0"/>
                                              </p:val>
                                            </p:tav>
                                            <p:tav tm="100000">
                                              <p:val>
                                                <p:strVal val="#ppt_w"/>
                                              </p:val>
                                            </p:tav>
                                          </p:tavLst>
                                        </p:anim>
                                        <p:anim calcmode="lin" valueType="num">
                                          <p:cBhvr>
                                            <p:cTn id="17" dur="500" fill="hold"/>
                                            <p:tgtEl>
                                              <p:spTgt spid="6153"/>
                                            </p:tgtEl>
                                            <p:attrNameLst>
                                              <p:attrName>ppt_h</p:attrName>
                                            </p:attrNameLst>
                                          </p:cBhvr>
                                          <p:tavLst>
                                            <p:tav tm="0">
                                              <p:val>
                                                <p:fltVal val="0"/>
                                              </p:val>
                                            </p:tav>
                                            <p:tav tm="100000">
                                              <p:val>
                                                <p:strVal val="#ppt_h"/>
                                              </p:val>
                                            </p:tav>
                                          </p:tavLst>
                                        </p:anim>
                                        <p:animEffect transition="in" filter="fade">
                                          <p:cBhvr>
                                            <p:cTn id="18" dur="500"/>
                                            <p:tgtEl>
                                              <p:spTgt spid="6153"/>
                                            </p:tgtEl>
                                          </p:cBhvr>
                                        </p:animEffect>
                                      </p:childTnLst>
                                    </p:cTn>
                                  </p:par>
                                  <p:par>
                                    <p:cTn id="19" presetID="53" presetClass="entr" presetSubtype="16" fill="hold" nodeType="withEffect">
                                      <p:stCondLst>
                                        <p:cond delay="0"/>
                                      </p:stCondLst>
                                      <p:childTnLst>
                                        <p:set>
                                          <p:cBhvr>
                                            <p:cTn id="20" dur="1" fill="hold">
                                              <p:stCondLst>
                                                <p:cond delay="0"/>
                                              </p:stCondLst>
                                            </p:cTn>
                                            <p:tgtEl>
                                              <p:spTgt spid="6150"/>
                                            </p:tgtEl>
                                            <p:attrNameLst>
                                              <p:attrName>style.visibility</p:attrName>
                                            </p:attrNameLst>
                                          </p:cBhvr>
                                          <p:to>
                                            <p:strVal val="visible"/>
                                          </p:to>
                                        </p:set>
                                        <p:anim calcmode="lin" valueType="num">
                                          <p:cBhvr>
                                            <p:cTn id="21" dur="500" fill="hold"/>
                                            <p:tgtEl>
                                              <p:spTgt spid="6150"/>
                                            </p:tgtEl>
                                            <p:attrNameLst>
                                              <p:attrName>ppt_w</p:attrName>
                                            </p:attrNameLst>
                                          </p:cBhvr>
                                          <p:tavLst>
                                            <p:tav tm="0">
                                              <p:val>
                                                <p:fltVal val="0"/>
                                              </p:val>
                                            </p:tav>
                                            <p:tav tm="100000">
                                              <p:val>
                                                <p:strVal val="#ppt_w"/>
                                              </p:val>
                                            </p:tav>
                                          </p:tavLst>
                                        </p:anim>
                                        <p:anim calcmode="lin" valueType="num">
                                          <p:cBhvr>
                                            <p:cTn id="22" dur="500" fill="hold"/>
                                            <p:tgtEl>
                                              <p:spTgt spid="6150"/>
                                            </p:tgtEl>
                                            <p:attrNameLst>
                                              <p:attrName>ppt_h</p:attrName>
                                            </p:attrNameLst>
                                          </p:cBhvr>
                                          <p:tavLst>
                                            <p:tav tm="0">
                                              <p:val>
                                                <p:fltVal val="0"/>
                                              </p:val>
                                            </p:tav>
                                            <p:tav tm="100000">
                                              <p:val>
                                                <p:strVal val="#ppt_h"/>
                                              </p:val>
                                            </p:tav>
                                          </p:tavLst>
                                        </p:anim>
                                        <p:animEffect transition="in" filter="fade">
                                          <p:cBhvr>
                                            <p:cTn id="23" dur="500"/>
                                            <p:tgtEl>
                                              <p:spTgt spid="6150"/>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6149"/>
                                            </p:tgtEl>
                                            <p:attrNameLst>
                                              <p:attrName>style.visibility</p:attrName>
                                            </p:attrNameLst>
                                          </p:cBhvr>
                                          <p:to>
                                            <p:strVal val="visible"/>
                                          </p:to>
                                        </p:set>
                                        <p:anim calcmode="lin" valueType="num">
                                          <p:cBhvr>
                                            <p:cTn id="27" dur="500" fill="hold"/>
                                            <p:tgtEl>
                                              <p:spTgt spid="6149"/>
                                            </p:tgtEl>
                                            <p:attrNameLst>
                                              <p:attrName>ppt_w</p:attrName>
                                            </p:attrNameLst>
                                          </p:cBhvr>
                                          <p:tavLst>
                                            <p:tav tm="0">
                                              <p:val>
                                                <p:fltVal val="0"/>
                                              </p:val>
                                            </p:tav>
                                            <p:tav tm="100000">
                                              <p:val>
                                                <p:strVal val="#ppt_w"/>
                                              </p:val>
                                            </p:tav>
                                          </p:tavLst>
                                        </p:anim>
                                        <p:anim calcmode="lin" valueType="num">
                                          <p:cBhvr>
                                            <p:cTn id="28" dur="500" fill="hold"/>
                                            <p:tgtEl>
                                              <p:spTgt spid="6149"/>
                                            </p:tgtEl>
                                            <p:attrNameLst>
                                              <p:attrName>ppt_h</p:attrName>
                                            </p:attrNameLst>
                                          </p:cBhvr>
                                          <p:tavLst>
                                            <p:tav tm="0">
                                              <p:val>
                                                <p:fltVal val="0"/>
                                              </p:val>
                                            </p:tav>
                                            <p:tav tm="100000">
                                              <p:val>
                                                <p:strVal val="#ppt_h"/>
                                              </p:val>
                                            </p:tav>
                                          </p:tavLst>
                                        </p:anim>
                                        <p:animEffect transition="in" filter="fade">
                                          <p:cBhvr>
                                            <p:cTn id="29"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153"/>
                                            </p:tgtEl>
                                            <p:attrNameLst>
                                              <p:attrName>style.visibility</p:attrName>
                                            </p:attrNameLst>
                                          </p:cBhvr>
                                          <p:to>
                                            <p:strVal val="visible"/>
                                          </p:to>
                                        </p:set>
                                        <p:anim calcmode="lin" valueType="num">
                                          <p:cBhvr>
                                            <p:cTn id="16" dur="500" fill="hold"/>
                                            <p:tgtEl>
                                              <p:spTgt spid="6153"/>
                                            </p:tgtEl>
                                            <p:attrNameLst>
                                              <p:attrName>ppt_w</p:attrName>
                                            </p:attrNameLst>
                                          </p:cBhvr>
                                          <p:tavLst>
                                            <p:tav tm="0">
                                              <p:val>
                                                <p:fltVal val="0"/>
                                              </p:val>
                                            </p:tav>
                                            <p:tav tm="100000">
                                              <p:val>
                                                <p:strVal val="#ppt_w"/>
                                              </p:val>
                                            </p:tav>
                                          </p:tavLst>
                                        </p:anim>
                                        <p:anim calcmode="lin" valueType="num">
                                          <p:cBhvr>
                                            <p:cTn id="17" dur="500" fill="hold"/>
                                            <p:tgtEl>
                                              <p:spTgt spid="6153"/>
                                            </p:tgtEl>
                                            <p:attrNameLst>
                                              <p:attrName>ppt_h</p:attrName>
                                            </p:attrNameLst>
                                          </p:cBhvr>
                                          <p:tavLst>
                                            <p:tav tm="0">
                                              <p:val>
                                                <p:fltVal val="0"/>
                                              </p:val>
                                            </p:tav>
                                            <p:tav tm="100000">
                                              <p:val>
                                                <p:strVal val="#ppt_h"/>
                                              </p:val>
                                            </p:tav>
                                          </p:tavLst>
                                        </p:anim>
                                        <p:animEffect transition="in" filter="fade">
                                          <p:cBhvr>
                                            <p:cTn id="18" dur="500"/>
                                            <p:tgtEl>
                                              <p:spTgt spid="6153"/>
                                            </p:tgtEl>
                                          </p:cBhvr>
                                        </p:animEffect>
                                      </p:childTnLst>
                                    </p:cTn>
                                  </p:par>
                                  <p:par>
                                    <p:cTn id="19" presetID="53" presetClass="entr" presetSubtype="16" fill="hold" nodeType="withEffect">
                                      <p:stCondLst>
                                        <p:cond delay="0"/>
                                      </p:stCondLst>
                                      <p:childTnLst>
                                        <p:set>
                                          <p:cBhvr>
                                            <p:cTn id="20" dur="1" fill="hold">
                                              <p:stCondLst>
                                                <p:cond delay="0"/>
                                              </p:stCondLst>
                                            </p:cTn>
                                            <p:tgtEl>
                                              <p:spTgt spid="6150"/>
                                            </p:tgtEl>
                                            <p:attrNameLst>
                                              <p:attrName>style.visibility</p:attrName>
                                            </p:attrNameLst>
                                          </p:cBhvr>
                                          <p:to>
                                            <p:strVal val="visible"/>
                                          </p:to>
                                        </p:set>
                                        <p:anim calcmode="lin" valueType="num">
                                          <p:cBhvr>
                                            <p:cTn id="21" dur="500" fill="hold"/>
                                            <p:tgtEl>
                                              <p:spTgt spid="6150"/>
                                            </p:tgtEl>
                                            <p:attrNameLst>
                                              <p:attrName>ppt_w</p:attrName>
                                            </p:attrNameLst>
                                          </p:cBhvr>
                                          <p:tavLst>
                                            <p:tav tm="0">
                                              <p:val>
                                                <p:fltVal val="0"/>
                                              </p:val>
                                            </p:tav>
                                            <p:tav tm="100000">
                                              <p:val>
                                                <p:strVal val="#ppt_w"/>
                                              </p:val>
                                            </p:tav>
                                          </p:tavLst>
                                        </p:anim>
                                        <p:anim calcmode="lin" valueType="num">
                                          <p:cBhvr>
                                            <p:cTn id="22" dur="500" fill="hold"/>
                                            <p:tgtEl>
                                              <p:spTgt spid="6150"/>
                                            </p:tgtEl>
                                            <p:attrNameLst>
                                              <p:attrName>ppt_h</p:attrName>
                                            </p:attrNameLst>
                                          </p:cBhvr>
                                          <p:tavLst>
                                            <p:tav tm="0">
                                              <p:val>
                                                <p:fltVal val="0"/>
                                              </p:val>
                                            </p:tav>
                                            <p:tav tm="100000">
                                              <p:val>
                                                <p:strVal val="#ppt_h"/>
                                              </p:val>
                                            </p:tav>
                                          </p:tavLst>
                                        </p:anim>
                                        <p:animEffect transition="in" filter="fade">
                                          <p:cBhvr>
                                            <p:cTn id="23" dur="500"/>
                                            <p:tgtEl>
                                              <p:spTgt spid="6150"/>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6149"/>
                                            </p:tgtEl>
                                            <p:attrNameLst>
                                              <p:attrName>style.visibility</p:attrName>
                                            </p:attrNameLst>
                                          </p:cBhvr>
                                          <p:to>
                                            <p:strVal val="visible"/>
                                          </p:to>
                                        </p:set>
                                        <p:anim calcmode="lin" valueType="num">
                                          <p:cBhvr>
                                            <p:cTn id="27" dur="500" fill="hold"/>
                                            <p:tgtEl>
                                              <p:spTgt spid="6149"/>
                                            </p:tgtEl>
                                            <p:attrNameLst>
                                              <p:attrName>ppt_w</p:attrName>
                                            </p:attrNameLst>
                                          </p:cBhvr>
                                          <p:tavLst>
                                            <p:tav tm="0">
                                              <p:val>
                                                <p:fltVal val="0"/>
                                              </p:val>
                                            </p:tav>
                                            <p:tav tm="100000">
                                              <p:val>
                                                <p:strVal val="#ppt_w"/>
                                              </p:val>
                                            </p:tav>
                                          </p:tavLst>
                                        </p:anim>
                                        <p:anim calcmode="lin" valueType="num">
                                          <p:cBhvr>
                                            <p:cTn id="28" dur="500" fill="hold"/>
                                            <p:tgtEl>
                                              <p:spTgt spid="6149"/>
                                            </p:tgtEl>
                                            <p:attrNameLst>
                                              <p:attrName>ppt_h</p:attrName>
                                            </p:attrNameLst>
                                          </p:cBhvr>
                                          <p:tavLst>
                                            <p:tav tm="0">
                                              <p:val>
                                                <p:fltVal val="0"/>
                                              </p:val>
                                            </p:tav>
                                            <p:tav tm="100000">
                                              <p:val>
                                                <p:strVal val="#ppt_h"/>
                                              </p:val>
                                            </p:tav>
                                          </p:tavLst>
                                        </p:anim>
                                        <p:animEffect transition="in" filter="fade">
                                          <p:cBhvr>
                                            <p:cTn id="29"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540000">
            <a:off x="597726" y="2272429"/>
            <a:ext cx="685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369" y="3355671"/>
            <a:ext cx="6731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80000">
            <a:off x="2620873" y="1929134"/>
            <a:ext cx="1295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40000">
            <a:off x="1321904" y="4623650"/>
            <a:ext cx="6096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40000">
            <a:off x="841179" y="3704880"/>
            <a:ext cx="5108821" cy="400110"/>
          </a:xfrm>
          <a:prstGeom prst="rect">
            <a:avLst/>
          </a:prstGeom>
          <a:solidFill>
            <a:srgbClr val="F9D445"/>
          </a:solidFill>
          <a:ln w="19050">
            <a:solidFill>
              <a:srgbClr val="000000">
                <a:alpha val="25098"/>
              </a:srgbClr>
            </a:solidFill>
          </a:ln>
          <a:effectLst>
            <a:outerShdw blurRad="50800" dist="38100" dir="5400000" algn="t" rotWithShape="0">
              <a:prstClr val="black">
                <a:alpha val="40000"/>
              </a:prstClr>
            </a:outerShdw>
          </a:effectLst>
        </p:spPr>
        <p:txBody>
          <a:bodyPr wrap="square" anchor="ctr">
            <a:spAutoFit/>
          </a:bodyPr>
          <a:lstStyle>
            <a:defPPr>
              <a:defRPr lang="en-US"/>
            </a:defPPr>
            <a:lvl1pPr algn="ctr">
              <a:defRPr sz="2000" b="1"/>
            </a:lvl1pPr>
          </a:lstStyle>
          <a:p>
            <a:r>
              <a:rPr lang="en-US" dirty="0" smtClean="0"/>
              <a:t>Come </a:t>
            </a:r>
            <a:r>
              <a:rPr lang="en-US" dirty="0" err="1" smtClean="0"/>
              <a:t>hai</a:t>
            </a:r>
            <a:r>
              <a:rPr lang="en-US" dirty="0" smtClean="0"/>
              <a:t> </a:t>
            </a:r>
            <a:r>
              <a:rPr lang="en-US" dirty="0" err="1" smtClean="0"/>
              <a:t>risolto</a:t>
            </a:r>
            <a:r>
              <a:rPr lang="en-US" dirty="0" smtClean="0"/>
              <a:t> le </a:t>
            </a:r>
            <a:r>
              <a:rPr lang="en-US" dirty="0" err="1" smtClean="0"/>
              <a:t>sfide</a:t>
            </a:r>
            <a:r>
              <a:rPr lang="en-US" dirty="0" smtClean="0"/>
              <a:t>? Dove </a:t>
            </a:r>
            <a:r>
              <a:rPr lang="en-US" dirty="0" err="1" smtClean="0"/>
              <a:t>hai</a:t>
            </a:r>
            <a:r>
              <a:rPr lang="en-US" dirty="0" smtClean="0"/>
              <a:t> </a:t>
            </a:r>
            <a:r>
              <a:rPr lang="en-US" dirty="0" err="1" smtClean="0"/>
              <a:t>iniziato</a:t>
            </a:r>
            <a:r>
              <a:rPr lang="en-US" dirty="0" smtClean="0"/>
              <a:t>?</a:t>
            </a:r>
            <a:endParaRPr lang="he-IL" dirty="0"/>
          </a:p>
        </p:txBody>
      </p:sp>
      <p:sp>
        <p:nvSpPr>
          <p:cNvPr id="5" name="TextBox 4"/>
          <p:cNvSpPr txBox="1"/>
          <p:nvPr/>
        </p:nvSpPr>
        <p:spPr>
          <a:xfrm rot="21178826">
            <a:off x="2011198" y="4771028"/>
            <a:ext cx="3877648" cy="707886"/>
          </a:xfrm>
          <a:prstGeom prst="rect">
            <a:avLst/>
          </a:prstGeom>
          <a:solidFill>
            <a:srgbClr val="F8DD3E"/>
          </a:solidFill>
          <a:ln w="19050">
            <a:solidFill>
              <a:srgbClr val="000000">
                <a:alpha val="25098"/>
              </a:srgbClr>
            </a:solidFill>
          </a:ln>
          <a:effectLst>
            <a:outerShdw blurRad="50800" dist="38100" dir="5400000" algn="t" rotWithShape="0">
              <a:prstClr val="black">
                <a:alpha val="40000"/>
              </a:prstClr>
            </a:outerShdw>
          </a:effectLst>
        </p:spPr>
        <p:txBody>
          <a:bodyPr wrap="square" rtlCol="1" anchor="ctr">
            <a:spAutoFit/>
          </a:bodyPr>
          <a:lstStyle>
            <a:defPPr>
              <a:defRPr lang="en-US"/>
            </a:defPPr>
            <a:lvl1pPr algn="ctr">
              <a:defRPr sz="2000" b="1"/>
            </a:lvl1pPr>
          </a:lstStyle>
          <a:p>
            <a:r>
              <a:rPr lang="en-US" dirty="0" err="1" smtClean="0"/>
              <a:t>Hai</a:t>
            </a:r>
            <a:r>
              <a:rPr lang="en-US" dirty="0" smtClean="0"/>
              <a:t> </a:t>
            </a:r>
            <a:r>
              <a:rPr lang="en-US" dirty="0" err="1" smtClean="0"/>
              <a:t>usato</a:t>
            </a:r>
            <a:r>
              <a:rPr lang="en-US" dirty="0" smtClean="0"/>
              <a:t> </a:t>
            </a:r>
            <a:r>
              <a:rPr lang="en-US" dirty="0" err="1" smtClean="0"/>
              <a:t>una</a:t>
            </a:r>
            <a:r>
              <a:rPr lang="en-US" dirty="0" smtClean="0"/>
              <a:t> </a:t>
            </a:r>
            <a:r>
              <a:rPr lang="en-US" dirty="0" err="1" smtClean="0"/>
              <a:t>sorta</a:t>
            </a:r>
            <a:r>
              <a:rPr lang="en-US" dirty="0" smtClean="0"/>
              <a:t> di </a:t>
            </a:r>
            <a:r>
              <a:rPr lang="en-US" dirty="0" err="1" smtClean="0"/>
              <a:t>metodo</a:t>
            </a:r>
            <a:r>
              <a:rPr lang="en-US" dirty="0" smtClean="0"/>
              <a:t>, </a:t>
            </a:r>
            <a:r>
              <a:rPr lang="en-US" dirty="0" err="1" smtClean="0"/>
              <a:t>strategia</a:t>
            </a:r>
            <a:r>
              <a:rPr lang="en-US" dirty="0" smtClean="0"/>
              <a:t> per </a:t>
            </a:r>
            <a:r>
              <a:rPr lang="en-US" dirty="0" err="1" smtClean="0"/>
              <a:t>risolvere</a:t>
            </a:r>
            <a:r>
              <a:rPr lang="en-US" dirty="0" smtClean="0"/>
              <a:t> le </a:t>
            </a:r>
            <a:r>
              <a:rPr lang="en-US" dirty="0" err="1" smtClean="0"/>
              <a:t>sfide</a:t>
            </a:r>
            <a:r>
              <a:rPr lang="en-US" dirty="0" smtClean="0"/>
              <a:t>?</a:t>
            </a:r>
            <a:endParaRPr lang="en-US" dirty="0"/>
          </a:p>
        </p:txBody>
      </p:sp>
      <p:sp>
        <p:nvSpPr>
          <p:cNvPr id="6" name="TextBox 5"/>
          <p:cNvSpPr txBox="1"/>
          <p:nvPr/>
        </p:nvSpPr>
        <p:spPr>
          <a:xfrm rot="21521641">
            <a:off x="1319623" y="2462078"/>
            <a:ext cx="6409319" cy="400110"/>
          </a:xfrm>
          <a:prstGeom prst="rect">
            <a:avLst/>
          </a:prstGeom>
          <a:solidFill>
            <a:srgbClr val="ECAA06"/>
          </a:solidFill>
          <a:ln w="19050">
            <a:solidFill>
              <a:srgbClr val="000000">
                <a:alpha val="25098"/>
              </a:srgbClr>
            </a:solidFill>
          </a:ln>
          <a:effectLst>
            <a:outerShdw blurRad="50800" dist="38100" dir="5400000" algn="t" rotWithShape="0">
              <a:prstClr val="black">
                <a:alpha val="40000"/>
              </a:prstClr>
            </a:outerShdw>
          </a:effectLst>
        </p:spPr>
        <p:txBody>
          <a:bodyPr wrap="square" anchor="ctr">
            <a:spAutoFit/>
          </a:bodyPr>
          <a:lstStyle>
            <a:defPPr>
              <a:defRPr lang="en-US"/>
            </a:defPPr>
            <a:lvl1pPr algn="ctr">
              <a:defRPr sz="2000" b="1"/>
            </a:lvl1pPr>
          </a:lstStyle>
          <a:p>
            <a:r>
              <a:rPr lang="en-US" dirty="0" smtClean="0"/>
              <a:t>Ti </a:t>
            </a:r>
            <a:r>
              <a:rPr lang="en-US" dirty="0" err="1" smtClean="0"/>
              <a:t>é</a:t>
            </a:r>
            <a:r>
              <a:rPr lang="en-US" dirty="0" smtClean="0"/>
              <a:t> </a:t>
            </a:r>
            <a:r>
              <a:rPr lang="en-US" dirty="0" err="1" smtClean="0"/>
              <a:t>piaciuto</a:t>
            </a:r>
            <a:r>
              <a:rPr lang="en-US" dirty="0" smtClean="0"/>
              <a:t> </a:t>
            </a:r>
            <a:r>
              <a:rPr lang="en-US" dirty="0" err="1" smtClean="0"/>
              <a:t>il</a:t>
            </a:r>
            <a:r>
              <a:rPr lang="en-US" dirty="0" smtClean="0"/>
              <a:t> </a:t>
            </a:r>
            <a:r>
              <a:rPr lang="en-US" dirty="0" err="1" smtClean="0"/>
              <a:t>gioco</a:t>
            </a:r>
            <a:r>
              <a:rPr lang="en-US" dirty="0" smtClean="0"/>
              <a:t>? </a:t>
            </a:r>
            <a:r>
              <a:rPr lang="en-US" dirty="0" err="1" smtClean="0"/>
              <a:t>È</a:t>
            </a:r>
            <a:r>
              <a:rPr lang="en-US" dirty="0" smtClean="0"/>
              <a:t> </a:t>
            </a:r>
            <a:r>
              <a:rPr lang="en-US" dirty="0" err="1" smtClean="0"/>
              <a:t>stato</a:t>
            </a:r>
            <a:r>
              <a:rPr lang="en-US" dirty="0" smtClean="0"/>
              <a:t> </a:t>
            </a:r>
            <a:r>
              <a:rPr lang="en-US" dirty="0" err="1" smtClean="0"/>
              <a:t>difficile</a:t>
            </a:r>
            <a:r>
              <a:rPr lang="en-US" dirty="0" smtClean="0"/>
              <a:t>?</a:t>
            </a:r>
            <a:endParaRPr lang="he-IL" dirty="0"/>
          </a:p>
        </p:txBody>
      </p:sp>
      <p:pic>
        <p:nvPicPr>
          <p:cNvPr id="7" name="Picture 2" descr="C:\Users\dor\Desktop\New Assets\Cubes\Block.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26647" b="60346"/>
          <a:stretch/>
        </p:blipFill>
        <p:spPr bwMode="auto">
          <a:xfrm rot="10800000" flipH="1">
            <a:off x="-1" y="-3"/>
            <a:ext cx="4473086" cy="1020672"/>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7"/>
          <p:cNvSpPr/>
          <p:nvPr/>
        </p:nvSpPr>
        <p:spPr>
          <a:xfrm>
            <a:off x="239811" y="118601"/>
            <a:ext cx="3930013" cy="646331"/>
          </a:xfrm>
          <a:prstGeom prst="rect">
            <a:avLst/>
          </a:prstGeom>
        </p:spPr>
        <p:txBody>
          <a:bodyPr wrap="square">
            <a:spAutoFit/>
          </a:bodyPr>
          <a:lstStyle/>
          <a:p>
            <a:pPr algn="l" rtl="0"/>
            <a:r>
              <a:rPr lang="en-US" sz="3600" b="1" dirty="0" err="1"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Facciamo</a:t>
            </a:r>
            <a:r>
              <a:rPr lang="en-US" sz="3600" b="1" dirty="0"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 </a:t>
            </a:r>
            <a:r>
              <a:rPr lang="en-US" sz="3600" b="1" dirty="0" err="1"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il</a:t>
            </a:r>
            <a:r>
              <a:rPr lang="en-US" sz="3600" b="1" dirty="0"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 </a:t>
            </a:r>
            <a:r>
              <a:rPr lang="en-US" sz="3600" b="1" dirty="0" err="1"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punto</a:t>
            </a:r>
            <a:endParaRPr lang="en-US" sz="3600" b="1" dirty="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endParaRPr>
          </a:p>
        </p:txBody>
      </p:sp>
      <p:pic>
        <p:nvPicPr>
          <p:cNvPr id="5123" name="Picture 3" descr="K:\Development\Digital vision\Mindlab 3.0\Move to Digital\The Gym\Accelium EDU\Content\Accelium Project #1_ Problem Solving\Course 1- Workouts\Move It\Images\Work Files\Pedro Assets\Free_Spiri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1825" y="0"/>
            <a:ext cx="48006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5588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7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7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70000">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14:bounceEnd="70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70000">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14:bounceEnd="70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5123"/>
                                            </p:tgtEl>
                                            <p:attrNameLst>
                                              <p:attrName>style.visibility</p:attrName>
                                            </p:attrNameLst>
                                          </p:cBhvr>
                                          <p:to>
                                            <p:strVal val="visible"/>
                                          </p:to>
                                        </p:set>
                                        <p:anim calcmode="lin" valueType="num">
                                          <p:cBhvr additive="base">
                                            <p:cTn id="19" dur="1400" fill="hold"/>
                                            <p:tgtEl>
                                              <p:spTgt spid="5123"/>
                                            </p:tgtEl>
                                            <p:attrNameLst>
                                              <p:attrName>ppt_x</p:attrName>
                                            </p:attrNameLst>
                                          </p:cBhvr>
                                          <p:tavLst>
                                            <p:tav tm="0">
                                              <p:val>
                                                <p:strVal val="1+#ppt_w/2"/>
                                              </p:val>
                                            </p:tav>
                                            <p:tav tm="100000">
                                              <p:val>
                                                <p:strVal val="#ppt_x"/>
                                              </p:val>
                                            </p:tav>
                                          </p:tavLst>
                                        </p:anim>
                                        <p:anim calcmode="lin" valueType="num">
                                          <p:cBhvr additive="base">
                                            <p:cTn id="20" dur="1400" fill="hold"/>
                                            <p:tgtEl>
                                              <p:spTgt spid="5123"/>
                                            </p:tgtEl>
                                            <p:attrNameLst>
                                              <p:attrName>ppt_y</p:attrName>
                                            </p:attrNameLst>
                                          </p:cBhvr>
                                          <p:tavLst>
                                            <p:tav tm="0">
                                              <p:val>
                                                <p:strVal val="#ppt_y"/>
                                              </p:val>
                                            </p:tav>
                                            <p:tav tm="100000">
                                              <p:val>
                                                <p:strVal val="#ppt_y"/>
                                              </p:val>
                                            </p:tav>
                                          </p:tavLst>
                                        </p:anim>
                                      </p:childTnLst>
                                    </p:cTn>
                                  </p:par>
                                </p:childTnLst>
                              </p:cTn>
                            </p:par>
                            <p:par>
                              <p:cTn id="21" fill="hold">
                                <p:stCondLst>
                                  <p:cond delay="1400"/>
                                </p:stCondLst>
                                <p:childTnLst>
                                  <p:par>
                                    <p:cTn id="22" presetID="53" presetClass="entr" presetSubtype="16" fill="hold" nodeType="afterEffect">
                                      <p:stCondLst>
                                        <p:cond delay="0"/>
                                      </p:stCondLst>
                                      <p:childTnLst>
                                        <p:set>
                                          <p:cBhvr>
                                            <p:cTn id="23" dur="1" fill="hold">
                                              <p:stCondLst>
                                                <p:cond delay="0"/>
                                              </p:stCondLst>
                                            </p:cTn>
                                            <p:tgtEl>
                                              <p:spTgt spid="5130"/>
                                            </p:tgtEl>
                                            <p:attrNameLst>
                                              <p:attrName>style.visibility</p:attrName>
                                            </p:attrNameLst>
                                          </p:cBhvr>
                                          <p:to>
                                            <p:strVal val="visible"/>
                                          </p:to>
                                        </p:set>
                                        <p:anim calcmode="lin" valueType="num">
                                          <p:cBhvr>
                                            <p:cTn id="24" dur="500" fill="hold"/>
                                            <p:tgtEl>
                                              <p:spTgt spid="5130"/>
                                            </p:tgtEl>
                                            <p:attrNameLst>
                                              <p:attrName>ppt_w</p:attrName>
                                            </p:attrNameLst>
                                          </p:cBhvr>
                                          <p:tavLst>
                                            <p:tav tm="0">
                                              <p:val>
                                                <p:fltVal val="0"/>
                                              </p:val>
                                            </p:tav>
                                            <p:tav tm="100000">
                                              <p:val>
                                                <p:strVal val="#ppt_w"/>
                                              </p:val>
                                            </p:tav>
                                          </p:tavLst>
                                        </p:anim>
                                        <p:anim calcmode="lin" valueType="num">
                                          <p:cBhvr>
                                            <p:cTn id="25" dur="500" fill="hold"/>
                                            <p:tgtEl>
                                              <p:spTgt spid="5130"/>
                                            </p:tgtEl>
                                            <p:attrNameLst>
                                              <p:attrName>ppt_h</p:attrName>
                                            </p:attrNameLst>
                                          </p:cBhvr>
                                          <p:tavLst>
                                            <p:tav tm="0">
                                              <p:val>
                                                <p:fltVal val="0"/>
                                              </p:val>
                                            </p:tav>
                                            <p:tav tm="100000">
                                              <p:val>
                                                <p:strVal val="#ppt_h"/>
                                              </p:val>
                                            </p:tav>
                                          </p:tavLst>
                                        </p:anim>
                                        <p:animEffect transition="in" filter="fade">
                                          <p:cBhvr>
                                            <p:cTn id="26" dur="500"/>
                                            <p:tgtEl>
                                              <p:spTgt spid="5130"/>
                                            </p:tgtEl>
                                          </p:cBhvr>
                                        </p:animEffect>
                                      </p:childTnLst>
                                    </p:cTn>
                                  </p:par>
                                </p:childTnLst>
                              </p:cTn>
                            </p:par>
                            <p:par>
                              <p:cTn id="27" fill="hold">
                                <p:stCondLst>
                                  <p:cond delay="1900"/>
                                </p:stCondLst>
                                <p:childTnLst>
                                  <p:par>
                                    <p:cTn id="28" presetID="53" presetClass="entr" presetSubtype="16" fill="hold" nodeType="afterEffect">
                                      <p:stCondLst>
                                        <p:cond delay="0"/>
                                      </p:stCondLst>
                                      <p:childTnLst>
                                        <p:set>
                                          <p:cBhvr>
                                            <p:cTn id="29" dur="1" fill="hold">
                                              <p:stCondLst>
                                                <p:cond delay="0"/>
                                              </p:stCondLst>
                                            </p:cTn>
                                            <p:tgtEl>
                                              <p:spTgt spid="5126"/>
                                            </p:tgtEl>
                                            <p:attrNameLst>
                                              <p:attrName>style.visibility</p:attrName>
                                            </p:attrNameLst>
                                          </p:cBhvr>
                                          <p:to>
                                            <p:strVal val="visible"/>
                                          </p:to>
                                        </p:set>
                                        <p:anim calcmode="lin" valueType="num">
                                          <p:cBhvr>
                                            <p:cTn id="30" dur="500" fill="hold"/>
                                            <p:tgtEl>
                                              <p:spTgt spid="5126"/>
                                            </p:tgtEl>
                                            <p:attrNameLst>
                                              <p:attrName>ppt_w</p:attrName>
                                            </p:attrNameLst>
                                          </p:cBhvr>
                                          <p:tavLst>
                                            <p:tav tm="0">
                                              <p:val>
                                                <p:fltVal val="0"/>
                                              </p:val>
                                            </p:tav>
                                            <p:tav tm="100000">
                                              <p:val>
                                                <p:strVal val="#ppt_w"/>
                                              </p:val>
                                            </p:tav>
                                          </p:tavLst>
                                        </p:anim>
                                        <p:anim calcmode="lin" valueType="num">
                                          <p:cBhvr>
                                            <p:cTn id="31" dur="500" fill="hold"/>
                                            <p:tgtEl>
                                              <p:spTgt spid="5126"/>
                                            </p:tgtEl>
                                            <p:attrNameLst>
                                              <p:attrName>ppt_h</p:attrName>
                                            </p:attrNameLst>
                                          </p:cBhvr>
                                          <p:tavLst>
                                            <p:tav tm="0">
                                              <p:val>
                                                <p:fltVal val="0"/>
                                              </p:val>
                                            </p:tav>
                                            <p:tav tm="100000">
                                              <p:val>
                                                <p:strVal val="#ppt_h"/>
                                              </p:val>
                                            </p:tav>
                                          </p:tavLst>
                                        </p:anim>
                                        <p:animEffect transition="in" filter="fade">
                                          <p:cBhvr>
                                            <p:cTn id="32" dur="500"/>
                                            <p:tgtEl>
                                              <p:spTgt spid="5126"/>
                                            </p:tgtEl>
                                          </p:cBhvr>
                                        </p:animEffect>
                                      </p:childTnLst>
                                    </p:cTn>
                                  </p:par>
                                </p:childTnLst>
                              </p:cTn>
                            </p:par>
                            <p:par>
                              <p:cTn id="33" fill="hold">
                                <p:stCondLst>
                                  <p:cond delay="2400"/>
                                </p:stCondLst>
                                <p:childTnLst>
                                  <p:par>
                                    <p:cTn id="34" presetID="53" presetClass="entr" presetSubtype="16" fill="hold" nodeType="afterEffect">
                                      <p:stCondLst>
                                        <p:cond delay="0"/>
                                      </p:stCondLst>
                                      <p:childTnLst>
                                        <p:set>
                                          <p:cBhvr>
                                            <p:cTn id="35" dur="1" fill="hold">
                                              <p:stCondLst>
                                                <p:cond delay="0"/>
                                              </p:stCondLst>
                                            </p:cTn>
                                            <p:tgtEl>
                                              <p:spTgt spid="5131"/>
                                            </p:tgtEl>
                                            <p:attrNameLst>
                                              <p:attrName>style.visibility</p:attrName>
                                            </p:attrNameLst>
                                          </p:cBhvr>
                                          <p:to>
                                            <p:strVal val="visible"/>
                                          </p:to>
                                        </p:set>
                                        <p:anim calcmode="lin" valueType="num">
                                          <p:cBhvr>
                                            <p:cTn id="36" dur="500" fill="hold"/>
                                            <p:tgtEl>
                                              <p:spTgt spid="5131"/>
                                            </p:tgtEl>
                                            <p:attrNameLst>
                                              <p:attrName>ppt_w</p:attrName>
                                            </p:attrNameLst>
                                          </p:cBhvr>
                                          <p:tavLst>
                                            <p:tav tm="0">
                                              <p:val>
                                                <p:fltVal val="0"/>
                                              </p:val>
                                            </p:tav>
                                            <p:tav tm="100000">
                                              <p:val>
                                                <p:strVal val="#ppt_w"/>
                                              </p:val>
                                            </p:tav>
                                          </p:tavLst>
                                        </p:anim>
                                        <p:anim calcmode="lin" valueType="num">
                                          <p:cBhvr>
                                            <p:cTn id="37" dur="500" fill="hold"/>
                                            <p:tgtEl>
                                              <p:spTgt spid="5131"/>
                                            </p:tgtEl>
                                            <p:attrNameLst>
                                              <p:attrName>ppt_h</p:attrName>
                                            </p:attrNameLst>
                                          </p:cBhvr>
                                          <p:tavLst>
                                            <p:tav tm="0">
                                              <p:val>
                                                <p:fltVal val="0"/>
                                              </p:val>
                                            </p:tav>
                                            <p:tav tm="100000">
                                              <p:val>
                                                <p:strVal val="#ppt_h"/>
                                              </p:val>
                                            </p:tav>
                                          </p:tavLst>
                                        </p:anim>
                                        <p:animEffect transition="in" filter="fade">
                                          <p:cBhvr>
                                            <p:cTn id="38" dur="500"/>
                                            <p:tgtEl>
                                              <p:spTgt spid="5131"/>
                                            </p:tgtEl>
                                          </p:cBhvr>
                                        </p:animEffect>
                                      </p:childTnLst>
                                    </p:cTn>
                                  </p:par>
                                </p:childTnLst>
                              </p:cTn>
                            </p:par>
                            <p:par>
                              <p:cTn id="39" fill="hold">
                                <p:stCondLst>
                                  <p:cond delay="2900"/>
                                </p:stCondLst>
                                <p:childTnLst>
                                  <p:par>
                                    <p:cTn id="40" presetID="53" presetClass="entr" presetSubtype="16" fill="hold" nodeType="afterEffect">
                                      <p:stCondLst>
                                        <p:cond delay="0"/>
                                      </p:stCondLst>
                                      <p:childTnLst>
                                        <p:set>
                                          <p:cBhvr>
                                            <p:cTn id="41" dur="1" fill="hold">
                                              <p:stCondLst>
                                                <p:cond delay="0"/>
                                              </p:stCondLst>
                                            </p:cTn>
                                            <p:tgtEl>
                                              <p:spTgt spid="5127"/>
                                            </p:tgtEl>
                                            <p:attrNameLst>
                                              <p:attrName>style.visibility</p:attrName>
                                            </p:attrNameLst>
                                          </p:cBhvr>
                                          <p:to>
                                            <p:strVal val="visible"/>
                                          </p:to>
                                        </p:set>
                                        <p:anim calcmode="lin" valueType="num">
                                          <p:cBhvr>
                                            <p:cTn id="42" dur="500" fill="hold"/>
                                            <p:tgtEl>
                                              <p:spTgt spid="5127"/>
                                            </p:tgtEl>
                                            <p:attrNameLst>
                                              <p:attrName>ppt_w</p:attrName>
                                            </p:attrNameLst>
                                          </p:cBhvr>
                                          <p:tavLst>
                                            <p:tav tm="0">
                                              <p:val>
                                                <p:fltVal val="0"/>
                                              </p:val>
                                            </p:tav>
                                            <p:tav tm="100000">
                                              <p:val>
                                                <p:strVal val="#ppt_w"/>
                                              </p:val>
                                            </p:tav>
                                          </p:tavLst>
                                        </p:anim>
                                        <p:anim calcmode="lin" valueType="num">
                                          <p:cBhvr>
                                            <p:cTn id="43" dur="500" fill="hold"/>
                                            <p:tgtEl>
                                              <p:spTgt spid="5127"/>
                                            </p:tgtEl>
                                            <p:attrNameLst>
                                              <p:attrName>ppt_h</p:attrName>
                                            </p:attrNameLst>
                                          </p:cBhvr>
                                          <p:tavLst>
                                            <p:tav tm="0">
                                              <p:val>
                                                <p:fltVal val="0"/>
                                              </p:val>
                                            </p:tav>
                                            <p:tav tm="100000">
                                              <p:val>
                                                <p:strVal val="#ppt_h"/>
                                              </p:val>
                                            </p:tav>
                                          </p:tavLst>
                                        </p:anim>
                                        <p:animEffect transition="in" filter="fade">
                                          <p:cBhvr>
                                            <p:cTn id="44"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5123"/>
                                            </p:tgtEl>
                                            <p:attrNameLst>
                                              <p:attrName>style.visibility</p:attrName>
                                            </p:attrNameLst>
                                          </p:cBhvr>
                                          <p:to>
                                            <p:strVal val="visible"/>
                                          </p:to>
                                        </p:set>
                                        <p:anim calcmode="lin" valueType="num">
                                          <p:cBhvr additive="base">
                                            <p:cTn id="19" dur="1400" fill="hold"/>
                                            <p:tgtEl>
                                              <p:spTgt spid="5123"/>
                                            </p:tgtEl>
                                            <p:attrNameLst>
                                              <p:attrName>ppt_x</p:attrName>
                                            </p:attrNameLst>
                                          </p:cBhvr>
                                          <p:tavLst>
                                            <p:tav tm="0">
                                              <p:val>
                                                <p:strVal val="1+#ppt_w/2"/>
                                              </p:val>
                                            </p:tav>
                                            <p:tav tm="100000">
                                              <p:val>
                                                <p:strVal val="#ppt_x"/>
                                              </p:val>
                                            </p:tav>
                                          </p:tavLst>
                                        </p:anim>
                                        <p:anim calcmode="lin" valueType="num">
                                          <p:cBhvr additive="base">
                                            <p:cTn id="20" dur="1400" fill="hold"/>
                                            <p:tgtEl>
                                              <p:spTgt spid="5123"/>
                                            </p:tgtEl>
                                            <p:attrNameLst>
                                              <p:attrName>ppt_y</p:attrName>
                                            </p:attrNameLst>
                                          </p:cBhvr>
                                          <p:tavLst>
                                            <p:tav tm="0">
                                              <p:val>
                                                <p:strVal val="#ppt_y"/>
                                              </p:val>
                                            </p:tav>
                                            <p:tav tm="100000">
                                              <p:val>
                                                <p:strVal val="#ppt_y"/>
                                              </p:val>
                                            </p:tav>
                                          </p:tavLst>
                                        </p:anim>
                                      </p:childTnLst>
                                    </p:cTn>
                                  </p:par>
                                </p:childTnLst>
                              </p:cTn>
                            </p:par>
                            <p:par>
                              <p:cTn id="21" fill="hold">
                                <p:stCondLst>
                                  <p:cond delay="1400"/>
                                </p:stCondLst>
                                <p:childTnLst>
                                  <p:par>
                                    <p:cTn id="22" presetID="53" presetClass="entr" presetSubtype="16" fill="hold" nodeType="afterEffect">
                                      <p:stCondLst>
                                        <p:cond delay="0"/>
                                      </p:stCondLst>
                                      <p:childTnLst>
                                        <p:set>
                                          <p:cBhvr>
                                            <p:cTn id="23" dur="1" fill="hold">
                                              <p:stCondLst>
                                                <p:cond delay="0"/>
                                              </p:stCondLst>
                                            </p:cTn>
                                            <p:tgtEl>
                                              <p:spTgt spid="5130"/>
                                            </p:tgtEl>
                                            <p:attrNameLst>
                                              <p:attrName>style.visibility</p:attrName>
                                            </p:attrNameLst>
                                          </p:cBhvr>
                                          <p:to>
                                            <p:strVal val="visible"/>
                                          </p:to>
                                        </p:set>
                                        <p:anim calcmode="lin" valueType="num">
                                          <p:cBhvr>
                                            <p:cTn id="24" dur="500" fill="hold"/>
                                            <p:tgtEl>
                                              <p:spTgt spid="5130"/>
                                            </p:tgtEl>
                                            <p:attrNameLst>
                                              <p:attrName>ppt_w</p:attrName>
                                            </p:attrNameLst>
                                          </p:cBhvr>
                                          <p:tavLst>
                                            <p:tav tm="0">
                                              <p:val>
                                                <p:fltVal val="0"/>
                                              </p:val>
                                            </p:tav>
                                            <p:tav tm="100000">
                                              <p:val>
                                                <p:strVal val="#ppt_w"/>
                                              </p:val>
                                            </p:tav>
                                          </p:tavLst>
                                        </p:anim>
                                        <p:anim calcmode="lin" valueType="num">
                                          <p:cBhvr>
                                            <p:cTn id="25" dur="500" fill="hold"/>
                                            <p:tgtEl>
                                              <p:spTgt spid="5130"/>
                                            </p:tgtEl>
                                            <p:attrNameLst>
                                              <p:attrName>ppt_h</p:attrName>
                                            </p:attrNameLst>
                                          </p:cBhvr>
                                          <p:tavLst>
                                            <p:tav tm="0">
                                              <p:val>
                                                <p:fltVal val="0"/>
                                              </p:val>
                                            </p:tav>
                                            <p:tav tm="100000">
                                              <p:val>
                                                <p:strVal val="#ppt_h"/>
                                              </p:val>
                                            </p:tav>
                                          </p:tavLst>
                                        </p:anim>
                                        <p:animEffect transition="in" filter="fade">
                                          <p:cBhvr>
                                            <p:cTn id="26" dur="500"/>
                                            <p:tgtEl>
                                              <p:spTgt spid="5130"/>
                                            </p:tgtEl>
                                          </p:cBhvr>
                                        </p:animEffect>
                                      </p:childTnLst>
                                    </p:cTn>
                                  </p:par>
                                </p:childTnLst>
                              </p:cTn>
                            </p:par>
                            <p:par>
                              <p:cTn id="27" fill="hold">
                                <p:stCondLst>
                                  <p:cond delay="1900"/>
                                </p:stCondLst>
                                <p:childTnLst>
                                  <p:par>
                                    <p:cTn id="28" presetID="53" presetClass="entr" presetSubtype="16" fill="hold" nodeType="afterEffect">
                                      <p:stCondLst>
                                        <p:cond delay="0"/>
                                      </p:stCondLst>
                                      <p:childTnLst>
                                        <p:set>
                                          <p:cBhvr>
                                            <p:cTn id="29" dur="1" fill="hold">
                                              <p:stCondLst>
                                                <p:cond delay="0"/>
                                              </p:stCondLst>
                                            </p:cTn>
                                            <p:tgtEl>
                                              <p:spTgt spid="5126"/>
                                            </p:tgtEl>
                                            <p:attrNameLst>
                                              <p:attrName>style.visibility</p:attrName>
                                            </p:attrNameLst>
                                          </p:cBhvr>
                                          <p:to>
                                            <p:strVal val="visible"/>
                                          </p:to>
                                        </p:set>
                                        <p:anim calcmode="lin" valueType="num">
                                          <p:cBhvr>
                                            <p:cTn id="30" dur="500" fill="hold"/>
                                            <p:tgtEl>
                                              <p:spTgt spid="5126"/>
                                            </p:tgtEl>
                                            <p:attrNameLst>
                                              <p:attrName>ppt_w</p:attrName>
                                            </p:attrNameLst>
                                          </p:cBhvr>
                                          <p:tavLst>
                                            <p:tav tm="0">
                                              <p:val>
                                                <p:fltVal val="0"/>
                                              </p:val>
                                            </p:tav>
                                            <p:tav tm="100000">
                                              <p:val>
                                                <p:strVal val="#ppt_w"/>
                                              </p:val>
                                            </p:tav>
                                          </p:tavLst>
                                        </p:anim>
                                        <p:anim calcmode="lin" valueType="num">
                                          <p:cBhvr>
                                            <p:cTn id="31" dur="500" fill="hold"/>
                                            <p:tgtEl>
                                              <p:spTgt spid="5126"/>
                                            </p:tgtEl>
                                            <p:attrNameLst>
                                              <p:attrName>ppt_h</p:attrName>
                                            </p:attrNameLst>
                                          </p:cBhvr>
                                          <p:tavLst>
                                            <p:tav tm="0">
                                              <p:val>
                                                <p:fltVal val="0"/>
                                              </p:val>
                                            </p:tav>
                                            <p:tav tm="100000">
                                              <p:val>
                                                <p:strVal val="#ppt_h"/>
                                              </p:val>
                                            </p:tav>
                                          </p:tavLst>
                                        </p:anim>
                                        <p:animEffect transition="in" filter="fade">
                                          <p:cBhvr>
                                            <p:cTn id="32" dur="500"/>
                                            <p:tgtEl>
                                              <p:spTgt spid="5126"/>
                                            </p:tgtEl>
                                          </p:cBhvr>
                                        </p:animEffect>
                                      </p:childTnLst>
                                    </p:cTn>
                                  </p:par>
                                </p:childTnLst>
                              </p:cTn>
                            </p:par>
                            <p:par>
                              <p:cTn id="33" fill="hold">
                                <p:stCondLst>
                                  <p:cond delay="2400"/>
                                </p:stCondLst>
                                <p:childTnLst>
                                  <p:par>
                                    <p:cTn id="34" presetID="53" presetClass="entr" presetSubtype="16" fill="hold" nodeType="afterEffect">
                                      <p:stCondLst>
                                        <p:cond delay="0"/>
                                      </p:stCondLst>
                                      <p:childTnLst>
                                        <p:set>
                                          <p:cBhvr>
                                            <p:cTn id="35" dur="1" fill="hold">
                                              <p:stCondLst>
                                                <p:cond delay="0"/>
                                              </p:stCondLst>
                                            </p:cTn>
                                            <p:tgtEl>
                                              <p:spTgt spid="5131"/>
                                            </p:tgtEl>
                                            <p:attrNameLst>
                                              <p:attrName>style.visibility</p:attrName>
                                            </p:attrNameLst>
                                          </p:cBhvr>
                                          <p:to>
                                            <p:strVal val="visible"/>
                                          </p:to>
                                        </p:set>
                                        <p:anim calcmode="lin" valueType="num">
                                          <p:cBhvr>
                                            <p:cTn id="36" dur="500" fill="hold"/>
                                            <p:tgtEl>
                                              <p:spTgt spid="5131"/>
                                            </p:tgtEl>
                                            <p:attrNameLst>
                                              <p:attrName>ppt_w</p:attrName>
                                            </p:attrNameLst>
                                          </p:cBhvr>
                                          <p:tavLst>
                                            <p:tav tm="0">
                                              <p:val>
                                                <p:fltVal val="0"/>
                                              </p:val>
                                            </p:tav>
                                            <p:tav tm="100000">
                                              <p:val>
                                                <p:strVal val="#ppt_w"/>
                                              </p:val>
                                            </p:tav>
                                          </p:tavLst>
                                        </p:anim>
                                        <p:anim calcmode="lin" valueType="num">
                                          <p:cBhvr>
                                            <p:cTn id="37" dur="500" fill="hold"/>
                                            <p:tgtEl>
                                              <p:spTgt spid="5131"/>
                                            </p:tgtEl>
                                            <p:attrNameLst>
                                              <p:attrName>ppt_h</p:attrName>
                                            </p:attrNameLst>
                                          </p:cBhvr>
                                          <p:tavLst>
                                            <p:tav tm="0">
                                              <p:val>
                                                <p:fltVal val="0"/>
                                              </p:val>
                                            </p:tav>
                                            <p:tav tm="100000">
                                              <p:val>
                                                <p:strVal val="#ppt_h"/>
                                              </p:val>
                                            </p:tav>
                                          </p:tavLst>
                                        </p:anim>
                                        <p:animEffect transition="in" filter="fade">
                                          <p:cBhvr>
                                            <p:cTn id="38" dur="500"/>
                                            <p:tgtEl>
                                              <p:spTgt spid="5131"/>
                                            </p:tgtEl>
                                          </p:cBhvr>
                                        </p:animEffect>
                                      </p:childTnLst>
                                    </p:cTn>
                                  </p:par>
                                </p:childTnLst>
                              </p:cTn>
                            </p:par>
                            <p:par>
                              <p:cTn id="39" fill="hold">
                                <p:stCondLst>
                                  <p:cond delay="2900"/>
                                </p:stCondLst>
                                <p:childTnLst>
                                  <p:par>
                                    <p:cTn id="40" presetID="53" presetClass="entr" presetSubtype="16" fill="hold" nodeType="afterEffect">
                                      <p:stCondLst>
                                        <p:cond delay="0"/>
                                      </p:stCondLst>
                                      <p:childTnLst>
                                        <p:set>
                                          <p:cBhvr>
                                            <p:cTn id="41" dur="1" fill="hold">
                                              <p:stCondLst>
                                                <p:cond delay="0"/>
                                              </p:stCondLst>
                                            </p:cTn>
                                            <p:tgtEl>
                                              <p:spTgt spid="5127"/>
                                            </p:tgtEl>
                                            <p:attrNameLst>
                                              <p:attrName>style.visibility</p:attrName>
                                            </p:attrNameLst>
                                          </p:cBhvr>
                                          <p:to>
                                            <p:strVal val="visible"/>
                                          </p:to>
                                        </p:set>
                                        <p:anim calcmode="lin" valueType="num">
                                          <p:cBhvr>
                                            <p:cTn id="42" dur="500" fill="hold"/>
                                            <p:tgtEl>
                                              <p:spTgt spid="5127"/>
                                            </p:tgtEl>
                                            <p:attrNameLst>
                                              <p:attrName>ppt_w</p:attrName>
                                            </p:attrNameLst>
                                          </p:cBhvr>
                                          <p:tavLst>
                                            <p:tav tm="0">
                                              <p:val>
                                                <p:fltVal val="0"/>
                                              </p:val>
                                            </p:tav>
                                            <p:tav tm="100000">
                                              <p:val>
                                                <p:strVal val="#ppt_w"/>
                                              </p:val>
                                            </p:tav>
                                          </p:tavLst>
                                        </p:anim>
                                        <p:anim calcmode="lin" valueType="num">
                                          <p:cBhvr>
                                            <p:cTn id="43" dur="500" fill="hold"/>
                                            <p:tgtEl>
                                              <p:spTgt spid="5127"/>
                                            </p:tgtEl>
                                            <p:attrNameLst>
                                              <p:attrName>ppt_h</p:attrName>
                                            </p:attrNameLst>
                                          </p:cBhvr>
                                          <p:tavLst>
                                            <p:tav tm="0">
                                              <p:val>
                                                <p:fltVal val="0"/>
                                              </p:val>
                                            </p:tav>
                                            <p:tav tm="100000">
                                              <p:val>
                                                <p:strVal val="#ppt_h"/>
                                              </p:val>
                                            </p:tav>
                                          </p:tavLst>
                                        </p:anim>
                                        <p:animEffect transition="in" filter="fade">
                                          <p:cBhvr>
                                            <p:cTn id="44"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21360000">
            <a:off x="3032605" y="3352971"/>
            <a:ext cx="7677744" cy="1963498"/>
            <a:chOff x="4197394" y="3456012"/>
            <a:chExt cx="6219606" cy="1963498"/>
          </a:xfrm>
        </p:grpSpPr>
        <p:pic>
          <p:nvPicPr>
            <p:cNvPr id="3074" name="Picture 2" descr="K:\Development\Digital vision\Mindlab 3.0\Move to Digital\The Gym\Accelium EDU\Content\Accelium Project #4_ Creative Thinking\Course 4 - Lesson Plans\Draft_General\Graphic Assets\Cubes\Big cube.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7394" y="3456012"/>
              <a:ext cx="6219606" cy="196349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264981" y="3661561"/>
              <a:ext cx="4998336" cy="1323439"/>
            </a:xfrm>
            <a:prstGeom prst="rect">
              <a:avLst/>
            </a:prstGeom>
            <a:noFill/>
          </p:spPr>
          <p:txBody>
            <a:bodyPr wrap="square" rtlCol="1" anchor="ctr">
              <a:spAutoFit/>
            </a:bodyPr>
            <a:lstStyle/>
            <a:p>
              <a:pPr algn="ctr"/>
              <a:r>
                <a:rPr lang="en-US" sz="4000" b="1" dirty="0" err="1" smtClean="0">
                  <a:solidFill>
                    <a:schemeClr val="bg1"/>
                  </a:solidFill>
                  <a:effectLst>
                    <a:outerShdw blurRad="38100" dist="38100" dir="2700000" algn="tl">
                      <a:srgbClr val="000000">
                        <a:alpha val="43137"/>
                      </a:srgbClr>
                    </a:outerShdw>
                  </a:effectLst>
                </a:rPr>
                <a:t>Cosa</a:t>
              </a:r>
              <a:r>
                <a:rPr lang="en-US" sz="4000" b="1" dirty="0" smtClean="0">
                  <a:solidFill>
                    <a:schemeClr val="bg1"/>
                  </a:solidFill>
                  <a:effectLst>
                    <a:outerShdw blurRad="38100" dist="38100" dir="2700000" algn="tl">
                      <a:srgbClr val="000000">
                        <a:alpha val="43137"/>
                      </a:srgbClr>
                    </a:outerShdw>
                  </a:effectLst>
                </a:rPr>
                <a:t> </a:t>
              </a:r>
              <a:r>
                <a:rPr lang="en-US" sz="4000" b="1" dirty="0" err="1" smtClean="0">
                  <a:solidFill>
                    <a:schemeClr val="bg1"/>
                  </a:solidFill>
                  <a:effectLst>
                    <a:outerShdw blurRad="38100" dist="38100" dir="2700000" algn="tl">
                      <a:srgbClr val="000000">
                        <a:alpha val="43137"/>
                      </a:srgbClr>
                    </a:outerShdw>
                  </a:effectLst>
                </a:rPr>
                <a:t>fa</a:t>
              </a:r>
              <a:r>
                <a:rPr lang="en-US" sz="4000" b="1" dirty="0" smtClean="0">
                  <a:solidFill>
                    <a:schemeClr val="bg1"/>
                  </a:solidFill>
                  <a:effectLst>
                    <a:outerShdw blurRad="38100" dist="38100" dir="2700000" algn="tl">
                      <a:srgbClr val="000000">
                        <a:alpha val="43137"/>
                      </a:srgbClr>
                    </a:outerShdw>
                  </a:effectLst>
                </a:rPr>
                <a:t>/come </a:t>
              </a:r>
              <a:r>
                <a:rPr lang="en-US" sz="4000" b="1" dirty="0" err="1" smtClean="0">
                  <a:solidFill>
                    <a:schemeClr val="bg1"/>
                  </a:solidFill>
                  <a:effectLst>
                    <a:outerShdw blurRad="38100" dist="38100" dir="2700000" algn="tl">
                      <a:srgbClr val="000000">
                        <a:alpha val="43137"/>
                      </a:srgbClr>
                    </a:outerShdw>
                  </a:effectLst>
                </a:rPr>
                <a:t>lavora</a:t>
              </a:r>
              <a:r>
                <a:rPr lang="en-US" sz="4000" b="1" dirty="0" smtClean="0">
                  <a:solidFill>
                    <a:schemeClr val="bg1"/>
                  </a:solidFill>
                  <a:effectLst>
                    <a:outerShdw blurRad="38100" dist="38100" dir="2700000" algn="tl">
                      <a:srgbClr val="000000">
                        <a:alpha val="43137"/>
                      </a:srgbClr>
                    </a:outerShdw>
                  </a:effectLst>
                </a:rPr>
                <a:t> per </a:t>
              </a:r>
              <a:r>
                <a:rPr lang="en-US" sz="4000" b="1" dirty="0" err="1" smtClean="0">
                  <a:solidFill>
                    <a:schemeClr val="bg1"/>
                  </a:solidFill>
                  <a:effectLst>
                    <a:outerShdw blurRad="38100" dist="38100" dir="2700000" algn="tl">
                      <a:srgbClr val="000000">
                        <a:alpha val="43137"/>
                      </a:srgbClr>
                    </a:outerShdw>
                  </a:effectLst>
                </a:rPr>
                <a:t>risolvere</a:t>
              </a:r>
              <a:r>
                <a:rPr lang="en-US" sz="4000" b="1" dirty="0" smtClean="0">
                  <a:solidFill>
                    <a:schemeClr val="bg1"/>
                  </a:solidFill>
                  <a:effectLst>
                    <a:outerShdw blurRad="38100" dist="38100" dir="2700000" algn="tl">
                      <a:srgbClr val="000000">
                        <a:alpha val="43137"/>
                      </a:srgbClr>
                    </a:outerShdw>
                  </a:effectLst>
                </a:rPr>
                <a:t> un </a:t>
              </a:r>
              <a:r>
                <a:rPr lang="en-US" sz="4000" b="1" dirty="0" err="1" smtClean="0">
                  <a:solidFill>
                    <a:schemeClr val="bg1"/>
                  </a:solidFill>
                  <a:effectLst>
                    <a:outerShdw blurRad="38100" dist="38100" dir="2700000" algn="tl">
                      <a:srgbClr val="000000">
                        <a:alpha val="43137"/>
                      </a:srgbClr>
                    </a:outerShdw>
                  </a:effectLst>
                </a:rPr>
                <a:t>mistero</a:t>
              </a:r>
              <a:r>
                <a:rPr lang="en-US" sz="4000" b="1" dirty="0">
                  <a:solidFill>
                    <a:schemeClr val="bg1"/>
                  </a:solidFill>
                  <a:effectLst>
                    <a:outerShdw blurRad="38100" dist="38100" dir="2700000" algn="tl">
                      <a:srgbClr val="000000">
                        <a:alpha val="43137"/>
                      </a:srgbClr>
                    </a:outerShdw>
                  </a:effectLst>
                </a:rPr>
                <a:t>?</a:t>
              </a:r>
              <a:endParaRPr lang="he-IL" sz="4000" b="1" dirty="0">
                <a:solidFill>
                  <a:schemeClr val="bg1"/>
                </a:solidFill>
                <a:effectLst>
                  <a:outerShdw blurRad="38100" dist="38100" dir="2700000" algn="tl">
                    <a:srgbClr val="000000">
                      <a:alpha val="43137"/>
                    </a:srgbClr>
                  </a:outerShdw>
                </a:effectLst>
              </a:endParaRPr>
            </a:p>
          </p:txBody>
        </p:sp>
      </p:grpSp>
      <p:pic>
        <p:nvPicPr>
          <p:cNvPr id="15"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265" b="89103" l="8434" r="91867"/>
                    </a14:imgEffect>
                    <a14:imgEffect>
                      <a14:artisticPencilGrayscale trans="70000" pencilSize="11"/>
                    </a14:imgEffect>
                    <a14:imgEffect>
                      <a14:saturation sat="130000"/>
                    </a14:imgEffect>
                  </a14:imgLayer>
                </a14:imgProps>
              </a:ext>
            </a:extLst>
          </a:blip>
          <a:srcRect b="9926"/>
          <a:stretch>
            <a:fillRect/>
          </a:stretch>
        </p:blipFill>
        <p:spPr bwMode="auto">
          <a:xfrm>
            <a:off x="-3775" y="662815"/>
            <a:ext cx="4822029" cy="6122615"/>
          </a:xfrm>
          <a:prstGeom prst="rect">
            <a:avLst/>
          </a:prstGeom>
          <a:ln>
            <a:noFill/>
          </a:ln>
          <a:effectLst>
            <a:outerShdw blurRad="292100" dist="88900" dir="5400000" algn="tl" rotWithShape="0">
              <a:srgbClr val="333333">
                <a:alpha val="50000"/>
              </a:srgbClr>
            </a:outerShdw>
          </a:effectLst>
        </p:spPr>
      </p:pic>
      <p:pic>
        <p:nvPicPr>
          <p:cNvPr id="17" name="Picture 2" descr="C:\Users\dor\Desktop\New Assets\Cubes\Block.png"/>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26647" b="60346"/>
          <a:stretch/>
        </p:blipFill>
        <p:spPr bwMode="auto">
          <a:xfrm rot="10800000" flipH="1">
            <a:off x="0" y="-3"/>
            <a:ext cx="5631544" cy="1020672"/>
          </a:xfrm>
          <a:prstGeom prst="rect">
            <a:avLst/>
          </a:prstGeom>
          <a:noFill/>
          <a:effectLst/>
          <a:extLst>
            <a:ext uri="{909E8E84-426E-40dd-AFC4-6F175D3DCCD1}">
              <a14:hiddenFill xmlns:a14="http://schemas.microsoft.com/office/drawing/2010/main">
                <a:solidFill>
                  <a:srgbClr val="FFFFFF"/>
                </a:solidFill>
              </a14:hiddenFill>
            </a:ext>
          </a:extLst>
        </p:spPr>
      </p:pic>
      <p:sp>
        <p:nvSpPr>
          <p:cNvPr id="18" name="מלבן 17"/>
          <p:cNvSpPr/>
          <p:nvPr/>
        </p:nvSpPr>
        <p:spPr>
          <a:xfrm>
            <a:off x="239812" y="118601"/>
            <a:ext cx="6380444" cy="646331"/>
          </a:xfrm>
          <a:prstGeom prst="rect">
            <a:avLst/>
          </a:prstGeom>
        </p:spPr>
        <p:txBody>
          <a:bodyPr wrap="square">
            <a:spAutoFit/>
          </a:bodyPr>
          <a:lstStyle/>
          <a:p>
            <a:pPr algn="l" rtl="0"/>
            <a:r>
              <a:rPr lang="en-US" sz="3600" b="1" dirty="0"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Il </a:t>
            </a:r>
            <a:r>
              <a:rPr lang="en-US" sz="3600" b="1" dirty="0" err="1"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Metodo</a:t>
            </a:r>
            <a:r>
              <a:rPr lang="en-US" sz="3600" b="1" dirty="0"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 del Detective</a:t>
            </a:r>
            <a:endParaRPr lang="he-IL" sz="3600" b="1" dirty="0">
              <a:solidFill>
                <a:schemeClr val="bg1"/>
              </a:solidFill>
              <a:effectLst>
                <a:outerShdw blurRad="38100" dist="38100" dir="2700000" algn="tl">
                  <a:srgbClr val="000000">
                    <a:alpha val="43137"/>
                  </a:srgbClr>
                </a:outerShdw>
              </a:effectLst>
              <a:ea typeface="Open Sans" panose="020B0606030504020204" pitchFamily="34" charset="0"/>
            </a:endParaRPr>
          </a:p>
        </p:txBody>
      </p:sp>
      <p:sp>
        <p:nvSpPr>
          <p:cNvPr id="31" name="TextBox 30"/>
          <p:cNvSpPr txBox="1"/>
          <p:nvPr/>
        </p:nvSpPr>
        <p:spPr>
          <a:xfrm rot="21360000">
            <a:off x="3392116" y="2241261"/>
            <a:ext cx="8588000" cy="646331"/>
          </a:xfrm>
          <a:prstGeom prst="rect">
            <a:avLst/>
          </a:prstGeom>
          <a:solidFill>
            <a:schemeClr val="tx1"/>
          </a:solidFill>
        </p:spPr>
        <p:txBody>
          <a:bodyPr wrap="square" rtlCol="1" anchor="ctr">
            <a:spAutoFit/>
          </a:bodyPr>
          <a:lstStyle/>
          <a:p>
            <a:pPr algn="l" rtl="0"/>
            <a:r>
              <a:rPr lang="en-US" sz="3600" b="1" dirty="0" smtClean="0">
                <a:solidFill>
                  <a:schemeClr val="bg1"/>
                </a:solidFill>
                <a:effectLst>
                  <a:outerShdw blurRad="38100" dist="38100" dir="2700000" algn="tl">
                    <a:srgbClr val="000000">
                      <a:alpha val="43137"/>
                    </a:srgbClr>
                  </a:outerShdw>
                </a:effectLst>
              </a:rPr>
              <a:t>  </a:t>
            </a:r>
            <a:r>
              <a:rPr lang="en-US" sz="3600" b="1" dirty="0" err="1" smtClean="0">
                <a:solidFill>
                  <a:schemeClr val="bg1"/>
                </a:solidFill>
                <a:effectLst>
                  <a:outerShdw blurRad="38100" dist="38100" dir="2700000" algn="tl">
                    <a:srgbClr val="000000">
                      <a:alpha val="43137"/>
                    </a:srgbClr>
                  </a:outerShdw>
                </a:effectLst>
              </a:rPr>
              <a:t>Descriviamo</a:t>
            </a:r>
            <a:r>
              <a:rPr lang="en-US" sz="3600" b="1" dirty="0" smtClean="0">
                <a:solidFill>
                  <a:schemeClr val="bg1"/>
                </a:solidFill>
                <a:effectLst>
                  <a:outerShdw blurRad="38100" dist="38100" dir="2700000" algn="tl">
                    <a:srgbClr val="000000">
                      <a:alpha val="43137"/>
                    </a:srgbClr>
                  </a:outerShdw>
                </a:effectLst>
              </a:rPr>
              <a:t> un detective</a:t>
            </a:r>
            <a:r>
              <a:rPr lang="en-US" sz="3600" b="1" dirty="0">
                <a:solidFill>
                  <a:schemeClr val="bg1"/>
                </a:solidFill>
                <a:effectLst>
                  <a:outerShdw blurRad="38100" dist="38100" dir="2700000" algn="tl">
                    <a:srgbClr val="000000">
                      <a:alpha val="43137"/>
                    </a:srgbClr>
                  </a:outerShdw>
                </a:effectLst>
              </a:rPr>
              <a:t>.</a:t>
            </a:r>
            <a:r>
              <a:rPr lang="en-US" sz="3600" b="1" dirty="0" smtClean="0">
                <a:solidFill>
                  <a:schemeClr val="bg1"/>
                </a:solidFill>
                <a:effectLst>
                  <a:outerShdw blurRad="38100" dist="38100" dir="2700000" algn="tl">
                    <a:srgbClr val="000000">
                      <a:alpha val="43137"/>
                    </a:srgbClr>
                  </a:outerShdw>
                </a:effectLst>
              </a:rPr>
              <a:t> </a:t>
            </a:r>
            <a:r>
              <a:rPr lang="en-US" sz="3600" b="1" dirty="0" err="1" smtClean="0">
                <a:solidFill>
                  <a:schemeClr val="bg1"/>
                </a:solidFill>
                <a:effectLst>
                  <a:outerShdw blurRad="38100" dist="38100" dir="2700000" algn="tl">
                    <a:srgbClr val="000000">
                      <a:alpha val="43137"/>
                    </a:srgbClr>
                  </a:outerShdw>
                </a:effectLst>
              </a:rPr>
              <a:t>Che</a:t>
            </a:r>
            <a:r>
              <a:rPr lang="en-US" sz="3600" b="1" dirty="0" smtClean="0">
                <a:solidFill>
                  <a:schemeClr val="bg1"/>
                </a:solidFill>
                <a:effectLst>
                  <a:outerShdw blurRad="38100" dist="38100" dir="2700000" algn="tl">
                    <a:srgbClr val="000000">
                      <a:alpha val="43137"/>
                    </a:srgbClr>
                  </a:outerShdw>
                </a:effectLst>
              </a:rPr>
              <a:t> </a:t>
            </a:r>
            <a:r>
              <a:rPr lang="en-US" sz="3600" b="1" dirty="0" err="1" smtClean="0">
                <a:solidFill>
                  <a:schemeClr val="bg1"/>
                </a:solidFill>
                <a:effectLst>
                  <a:outerShdw blurRad="38100" dist="38100" dir="2700000" algn="tl">
                    <a:srgbClr val="000000">
                      <a:alpha val="43137"/>
                    </a:srgbClr>
                  </a:outerShdw>
                </a:effectLst>
              </a:rPr>
              <a:t>aspetto</a:t>
            </a:r>
            <a:r>
              <a:rPr lang="en-US" sz="3600" b="1" dirty="0" smtClean="0">
                <a:solidFill>
                  <a:schemeClr val="bg1"/>
                </a:solidFill>
                <a:effectLst>
                  <a:outerShdw blurRad="38100" dist="38100" dir="2700000" algn="tl">
                    <a:srgbClr val="000000">
                      <a:alpha val="43137"/>
                    </a:srgbClr>
                  </a:outerShdw>
                </a:effectLst>
              </a:rPr>
              <a:t> ha?</a:t>
            </a:r>
            <a:endParaRPr lang="he-IL"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438206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0000">
                                      <p:stCondLst>
                                        <p:cond delay="200"/>
                                      </p:stCondLst>
                                      <p:childTnLst>
                                        <p:set>
                                          <p:cBhvr>
                                            <p:cTn id="10" dur="1" fill="hold">
                                              <p:stCondLst>
                                                <p:cond delay="0"/>
                                              </p:stCondLst>
                                            </p:cTn>
                                            <p:tgtEl>
                                              <p:spTgt spid="31"/>
                                            </p:tgtEl>
                                            <p:attrNameLst>
                                              <p:attrName>style.visibility</p:attrName>
                                            </p:attrNameLst>
                                          </p:cBhvr>
                                          <p:to>
                                            <p:strVal val="visible"/>
                                          </p:to>
                                        </p:set>
                                        <p:anim calcmode="lin" valueType="num" p14:bounceEnd="50000">
                                          <p:cBhvr additive="base">
                                            <p:cTn id="11" dur="1000" fill="hold"/>
                                            <p:tgtEl>
                                              <p:spTgt spid="31"/>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400"/>
                                      </p:stCondLst>
                                      <p:childTnLst>
                                        <p:set>
                                          <p:cBhvr>
                                            <p:cTn id="14" dur="1" fill="hold">
                                              <p:stCondLst>
                                                <p:cond delay="0"/>
                                              </p:stCondLst>
                                            </p:cTn>
                                            <p:tgtEl>
                                              <p:spTgt spid="2"/>
                                            </p:tgtEl>
                                            <p:attrNameLst>
                                              <p:attrName>style.visibility</p:attrName>
                                            </p:attrNameLst>
                                          </p:cBhvr>
                                          <p:to>
                                            <p:strVal val="visible"/>
                                          </p:to>
                                        </p:set>
                                        <p:anim calcmode="lin" valueType="num" p14:bounceEnd="50000">
                                          <p:cBhvr additive="base">
                                            <p:cTn id="15"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400"/>
                                </p:stCondLst>
                                <p:childTnLst>
                                  <p:par>
                                    <p:cTn id="18" presetID="32" presetClass="emph" presetSubtype="0" fill="hold" nodeType="afterEffect">
                                      <p:stCondLst>
                                        <p:cond delay="0"/>
                                      </p:stCondLst>
                                      <p:childTnLst>
                                        <p:animRot by="120000">
                                          <p:cBhvr>
                                            <p:cTn id="19" dur="100" fill="hold">
                                              <p:stCondLst>
                                                <p:cond delay="0"/>
                                              </p:stCondLst>
                                            </p:cTn>
                                            <p:tgtEl>
                                              <p:spTgt spid="15"/>
                                            </p:tgtEl>
                                            <p:attrNameLst>
                                              <p:attrName>r</p:attrName>
                                            </p:attrNameLst>
                                          </p:cBhvr>
                                        </p:animRot>
                                        <p:animRot by="-240000">
                                          <p:cBhvr>
                                            <p:cTn id="20" dur="200" fill="hold">
                                              <p:stCondLst>
                                                <p:cond delay="200"/>
                                              </p:stCondLst>
                                            </p:cTn>
                                            <p:tgtEl>
                                              <p:spTgt spid="15"/>
                                            </p:tgtEl>
                                            <p:attrNameLst>
                                              <p:attrName>r</p:attrName>
                                            </p:attrNameLst>
                                          </p:cBhvr>
                                        </p:animRot>
                                        <p:animRot by="240000">
                                          <p:cBhvr>
                                            <p:cTn id="21" dur="200" fill="hold">
                                              <p:stCondLst>
                                                <p:cond delay="400"/>
                                              </p:stCondLst>
                                            </p:cTn>
                                            <p:tgtEl>
                                              <p:spTgt spid="15"/>
                                            </p:tgtEl>
                                            <p:attrNameLst>
                                              <p:attrName>r</p:attrName>
                                            </p:attrNameLst>
                                          </p:cBhvr>
                                        </p:animRot>
                                        <p:animRot by="-240000">
                                          <p:cBhvr>
                                            <p:cTn id="22" dur="200" fill="hold">
                                              <p:stCondLst>
                                                <p:cond delay="600"/>
                                              </p:stCondLst>
                                            </p:cTn>
                                            <p:tgtEl>
                                              <p:spTgt spid="15"/>
                                            </p:tgtEl>
                                            <p:attrNameLst>
                                              <p:attrName>r</p:attrName>
                                            </p:attrNameLst>
                                          </p:cBhvr>
                                        </p:animRot>
                                        <p:animRot by="120000">
                                          <p:cBhvr>
                                            <p:cTn id="23"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ppt_x"/>
                                              </p:val>
                                            </p:tav>
                                            <p:tav tm="100000">
                                              <p:val>
                                                <p:strVal val="#ppt_x"/>
                                              </p:val>
                                            </p:tav>
                                          </p:tavLst>
                                        </p:anim>
                                        <p:anim calcmode="lin" valueType="num">
                                          <p:cBhvr additive="base">
                                            <p:cTn id="12" dur="10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400"/>
                                </p:stCondLst>
                                <p:childTnLst>
                                  <p:par>
                                    <p:cTn id="18" presetID="32" presetClass="emph" presetSubtype="0" fill="hold" nodeType="afterEffect">
                                      <p:stCondLst>
                                        <p:cond delay="0"/>
                                      </p:stCondLst>
                                      <p:childTnLst>
                                        <p:animRot by="120000">
                                          <p:cBhvr>
                                            <p:cTn id="19" dur="100" fill="hold">
                                              <p:stCondLst>
                                                <p:cond delay="0"/>
                                              </p:stCondLst>
                                            </p:cTn>
                                            <p:tgtEl>
                                              <p:spTgt spid="15"/>
                                            </p:tgtEl>
                                            <p:attrNameLst>
                                              <p:attrName>r</p:attrName>
                                            </p:attrNameLst>
                                          </p:cBhvr>
                                        </p:animRot>
                                        <p:animRot by="-240000">
                                          <p:cBhvr>
                                            <p:cTn id="20" dur="200" fill="hold">
                                              <p:stCondLst>
                                                <p:cond delay="200"/>
                                              </p:stCondLst>
                                            </p:cTn>
                                            <p:tgtEl>
                                              <p:spTgt spid="15"/>
                                            </p:tgtEl>
                                            <p:attrNameLst>
                                              <p:attrName>r</p:attrName>
                                            </p:attrNameLst>
                                          </p:cBhvr>
                                        </p:animRot>
                                        <p:animRot by="240000">
                                          <p:cBhvr>
                                            <p:cTn id="21" dur="200" fill="hold">
                                              <p:stCondLst>
                                                <p:cond delay="400"/>
                                              </p:stCondLst>
                                            </p:cTn>
                                            <p:tgtEl>
                                              <p:spTgt spid="15"/>
                                            </p:tgtEl>
                                            <p:attrNameLst>
                                              <p:attrName>r</p:attrName>
                                            </p:attrNameLst>
                                          </p:cBhvr>
                                        </p:animRot>
                                        <p:animRot by="-240000">
                                          <p:cBhvr>
                                            <p:cTn id="22" dur="200" fill="hold">
                                              <p:stCondLst>
                                                <p:cond delay="600"/>
                                              </p:stCondLst>
                                            </p:cTn>
                                            <p:tgtEl>
                                              <p:spTgt spid="15"/>
                                            </p:tgtEl>
                                            <p:attrNameLst>
                                              <p:attrName>r</p:attrName>
                                            </p:attrNameLst>
                                          </p:cBhvr>
                                        </p:animRot>
                                        <p:animRot by="120000">
                                          <p:cBhvr>
                                            <p:cTn id="23"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21360000">
            <a:off x="3029710" y="2887099"/>
            <a:ext cx="7677742" cy="2123658"/>
            <a:chOff x="4229017" y="2776165"/>
            <a:chExt cx="6219606" cy="2123658"/>
          </a:xfrm>
        </p:grpSpPr>
        <p:pic>
          <p:nvPicPr>
            <p:cNvPr id="3074" name="Picture 2" descr="K:\Development\Digital vision\Mindlab 3.0\Move to Digital\The Gym\Accelium EDU\Content\Accelium Project #4_ Creative Thinking\Course 4 - Lesson Plans\Draft_General\Graphic Assets\Cubes\Big cube.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29017" y="2897758"/>
              <a:ext cx="6219606" cy="196349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642080" y="2776165"/>
              <a:ext cx="4518612" cy="2123658"/>
            </a:xfrm>
            <a:prstGeom prst="rect">
              <a:avLst/>
            </a:prstGeom>
            <a:noFill/>
          </p:spPr>
          <p:txBody>
            <a:bodyPr wrap="square" rtlCol="1" anchor="ctr">
              <a:spAutoFit/>
            </a:bodyPr>
            <a:lstStyle/>
            <a:p>
              <a:pPr algn="ctr"/>
              <a:r>
                <a:rPr lang="en-US" sz="4400" b="1" dirty="0" err="1" smtClean="0">
                  <a:solidFill>
                    <a:schemeClr val="bg1"/>
                  </a:solidFill>
                  <a:effectLst>
                    <a:outerShdw blurRad="38100" dist="38100" dir="2700000" algn="tl">
                      <a:srgbClr val="000000">
                        <a:alpha val="43137"/>
                      </a:srgbClr>
                    </a:outerShdw>
                  </a:effectLst>
                </a:rPr>
                <a:t>Chiedere</a:t>
              </a:r>
              <a:r>
                <a:rPr lang="en-US" sz="4400" b="1" dirty="0" smtClean="0">
                  <a:solidFill>
                    <a:schemeClr val="bg1"/>
                  </a:solidFill>
                  <a:effectLst>
                    <a:outerShdw blurRad="38100" dist="38100" dir="2700000" algn="tl">
                      <a:srgbClr val="000000">
                        <a:alpha val="43137"/>
                      </a:srgbClr>
                    </a:outerShdw>
                  </a:effectLst>
                </a:rPr>
                <a:t> </a:t>
              </a:r>
              <a:r>
                <a:rPr lang="en-US" sz="4400" b="1" dirty="0" err="1" smtClean="0">
                  <a:solidFill>
                    <a:schemeClr val="bg1"/>
                  </a:solidFill>
                  <a:effectLst>
                    <a:outerShdw blurRad="38100" dist="38100" dir="2700000" algn="tl">
                      <a:srgbClr val="000000">
                        <a:alpha val="43137"/>
                      </a:srgbClr>
                    </a:outerShdw>
                  </a:effectLst>
                </a:rPr>
                <a:t>domande</a:t>
              </a:r>
              <a:r>
                <a:rPr lang="en-US" sz="4400" b="1" dirty="0" smtClean="0">
                  <a:solidFill>
                    <a:schemeClr val="bg1"/>
                  </a:solidFill>
                  <a:effectLst>
                    <a:outerShdw blurRad="38100" dist="38100" dir="2700000" algn="tl">
                      <a:srgbClr val="000000">
                        <a:alpha val="43137"/>
                      </a:srgbClr>
                    </a:outerShdw>
                  </a:effectLst>
                </a:rPr>
                <a:t> </a:t>
              </a:r>
              <a:r>
                <a:rPr lang="en-US" sz="4400" b="1" dirty="0" err="1" smtClean="0">
                  <a:solidFill>
                    <a:schemeClr val="bg1"/>
                  </a:solidFill>
                  <a:effectLst>
                    <a:outerShdw blurRad="38100" dist="38100" dir="2700000" algn="tl">
                      <a:srgbClr val="000000">
                        <a:alpha val="43137"/>
                      </a:srgbClr>
                    </a:outerShdw>
                  </a:effectLst>
                </a:rPr>
                <a:t>sistematicamente</a:t>
              </a:r>
              <a:r>
                <a:rPr lang="en-US" sz="4400" b="1" dirty="0" smtClean="0">
                  <a:solidFill>
                    <a:schemeClr val="bg1"/>
                  </a:solidFill>
                  <a:effectLst>
                    <a:outerShdw blurRad="38100" dist="38100" dir="2700000" algn="tl">
                      <a:srgbClr val="000000">
                        <a:alpha val="43137"/>
                      </a:srgbClr>
                    </a:outerShdw>
                  </a:effectLst>
                </a:rPr>
                <a:t>!</a:t>
              </a:r>
              <a:endParaRPr lang="he-IL" sz="4400" b="1" dirty="0">
                <a:solidFill>
                  <a:schemeClr val="bg1"/>
                </a:solidFill>
                <a:effectLst>
                  <a:outerShdw blurRad="38100" dist="38100" dir="2700000" algn="tl">
                    <a:srgbClr val="000000">
                      <a:alpha val="43137"/>
                    </a:srgbClr>
                  </a:outerShdw>
                </a:effectLst>
              </a:endParaRPr>
            </a:p>
          </p:txBody>
        </p:sp>
      </p:grpSp>
      <p:pic>
        <p:nvPicPr>
          <p:cNvPr id="15"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265" b="89103" l="8434" r="91867"/>
                    </a14:imgEffect>
                    <a14:imgEffect>
                      <a14:artisticPencilGrayscale trans="70000" pencilSize="11"/>
                    </a14:imgEffect>
                    <a14:imgEffect>
                      <a14:saturation sat="130000"/>
                    </a14:imgEffect>
                  </a14:imgLayer>
                </a14:imgProps>
              </a:ext>
            </a:extLst>
          </a:blip>
          <a:srcRect b="9926"/>
          <a:stretch>
            <a:fillRect/>
          </a:stretch>
        </p:blipFill>
        <p:spPr bwMode="auto">
          <a:xfrm>
            <a:off x="-3775" y="662815"/>
            <a:ext cx="4822029" cy="6122615"/>
          </a:xfrm>
          <a:prstGeom prst="rect">
            <a:avLst/>
          </a:prstGeom>
          <a:ln>
            <a:noFill/>
          </a:ln>
          <a:effectLst>
            <a:outerShdw blurRad="292100" dist="88900" dir="5400000" algn="tl" rotWithShape="0">
              <a:srgbClr val="333333">
                <a:alpha val="50000"/>
              </a:srgbClr>
            </a:outerShdw>
          </a:effectLst>
        </p:spPr>
      </p:pic>
      <p:pic>
        <p:nvPicPr>
          <p:cNvPr id="17" name="Picture 2" descr="C:\Users\dor\Desktop\New Assets\Cubes\Block.png"/>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26647" b="60346"/>
          <a:stretch/>
        </p:blipFill>
        <p:spPr bwMode="auto">
          <a:xfrm rot="10800000" flipH="1">
            <a:off x="0" y="-3"/>
            <a:ext cx="5631544" cy="1020672"/>
          </a:xfrm>
          <a:prstGeom prst="rect">
            <a:avLst/>
          </a:prstGeom>
          <a:noFill/>
          <a:effectLst/>
          <a:extLst>
            <a:ext uri="{909E8E84-426E-40dd-AFC4-6F175D3DCCD1}">
              <a14:hiddenFill xmlns:a14="http://schemas.microsoft.com/office/drawing/2010/main">
                <a:solidFill>
                  <a:srgbClr val="FFFFFF"/>
                </a:solidFill>
              </a14:hiddenFill>
            </a:ext>
          </a:extLst>
        </p:spPr>
      </p:pic>
      <p:sp>
        <p:nvSpPr>
          <p:cNvPr id="18" name="מלבן 17"/>
          <p:cNvSpPr/>
          <p:nvPr/>
        </p:nvSpPr>
        <p:spPr>
          <a:xfrm>
            <a:off x="239812" y="118601"/>
            <a:ext cx="6380444" cy="646331"/>
          </a:xfrm>
          <a:prstGeom prst="rect">
            <a:avLst/>
          </a:prstGeom>
        </p:spPr>
        <p:txBody>
          <a:bodyPr wrap="square">
            <a:spAutoFit/>
          </a:bodyPr>
          <a:lstStyle/>
          <a:p>
            <a:pPr algn="l" rtl="0"/>
            <a:r>
              <a:rPr lang="en-US" sz="3600" b="1" dirty="0"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Il </a:t>
            </a:r>
            <a:r>
              <a:rPr lang="en-US" sz="3600" b="1" dirty="0" err="1"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Metodo</a:t>
            </a:r>
            <a:r>
              <a:rPr lang="en-US" sz="3600" b="1" dirty="0"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 del Detective</a:t>
            </a:r>
            <a:endParaRPr lang="he-IL" sz="3600" b="1" dirty="0">
              <a:solidFill>
                <a:schemeClr val="bg1"/>
              </a:solidFill>
              <a:effectLst>
                <a:outerShdw blurRad="38100" dist="38100" dir="2700000" algn="tl">
                  <a:srgbClr val="000000">
                    <a:alpha val="43137"/>
                  </a:srgbClr>
                </a:outerShdw>
              </a:effectLst>
              <a:ea typeface="Open Sans" panose="020B0606030504020204" pitchFamily="34" charset="0"/>
            </a:endParaRPr>
          </a:p>
        </p:txBody>
      </p:sp>
      <p:sp>
        <p:nvSpPr>
          <p:cNvPr id="31" name="TextBox 30"/>
          <p:cNvSpPr txBox="1"/>
          <p:nvPr/>
        </p:nvSpPr>
        <p:spPr>
          <a:xfrm rot="21360000">
            <a:off x="2918544" y="1902708"/>
            <a:ext cx="8588000" cy="1323439"/>
          </a:xfrm>
          <a:prstGeom prst="rect">
            <a:avLst/>
          </a:prstGeom>
          <a:solidFill>
            <a:schemeClr val="tx1"/>
          </a:solidFill>
        </p:spPr>
        <p:txBody>
          <a:bodyPr wrap="square" rtlCol="1" anchor="ctr">
            <a:spAutoFit/>
          </a:bodyPr>
          <a:lstStyle/>
          <a:p>
            <a:pPr algn="l" rtl="0"/>
            <a:r>
              <a:rPr lang="en-US" sz="4000" b="1" dirty="0" smtClean="0">
                <a:solidFill>
                  <a:schemeClr val="bg1"/>
                </a:solidFill>
                <a:effectLst>
                  <a:outerShdw blurRad="38100" dist="38100" dir="2700000" algn="tl">
                    <a:srgbClr val="000000">
                      <a:alpha val="43137"/>
                    </a:srgbClr>
                  </a:outerShdw>
                </a:effectLst>
              </a:rPr>
              <a:t>      </a:t>
            </a:r>
            <a:r>
              <a:rPr lang="en-US" sz="4000" b="1" dirty="0" err="1" smtClean="0">
                <a:solidFill>
                  <a:schemeClr val="bg1"/>
                </a:solidFill>
                <a:effectLst>
                  <a:outerShdw blurRad="38100" dist="38100" dir="2700000" algn="tl">
                    <a:srgbClr val="000000">
                      <a:alpha val="43137"/>
                    </a:srgbClr>
                  </a:outerShdw>
                </a:effectLst>
              </a:rPr>
              <a:t>Qual</a:t>
            </a:r>
            <a:r>
              <a:rPr lang="en-US" sz="4000" b="1" dirty="0" smtClean="0">
                <a:solidFill>
                  <a:schemeClr val="bg1"/>
                </a:solidFill>
                <a:effectLst>
                  <a:outerShdw blurRad="38100" dist="38100" dir="2700000" algn="tl">
                    <a:srgbClr val="000000">
                      <a:alpha val="43137"/>
                    </a:srgbClr>
                  </a:outerShdw>
                </a:effectLst>
              </a:rPr>
              <a:t> </a:t>
            </a:r>
            <a:r>
              <a:rPr lang="en-US" sz="4000" b="1" dirty="0" err="1" smtClean="0">
                <a:solidFill>
                  <a:schemeClr val="bg1"/>
                </a:solidFill>
                <a:effectLst>
                  <a:outerShdw blurRad="38100" dist="38100" dir="2700000" algn="tl">
                    <a:srgbClr val="000000">
                      <a:alpha val="43137"/>
                    </a:srgbClr>
                  </a:outerShdw>
                </a:effectLst>
              </a:rPr>
              <a:t>è</a:t>
            </a:r>
            <a:r>
              <a:rPr lang="en-US" sz="4000" b="1" dirty="0" smtClean="0">
                <a:solidFill>
                  <a:schemeClr val="bg1"/>
                </a:solidFill>
                <a:effectLst>
                  <a:outerShdw blurRad="38100" dist="38100" dir="2700000" algn="tl">
                    <a:srgbClr val="000000">
                      <a:alpha val="43137"/>
                    </a:srgbClr>
                  </a:outerShdw>
                </a:effectLst>
              </a:rPr>
              <a:t> la </a:t>
            </a:r>
            <a:r>
              <a:rPr lang="en-US" sz="4000" b="1" dirty="0" err="1" smtClean="0">
                <a:solidFill>
                  <a:schemeClr val="bg1"/>
                </a:solidFill>
                <a:effectLst>
                  <a:outerShdw blurRad="38100" dist="38100" dir="2700000" algn="tl">
                    <a:srgbClr val="000000">
                      <a:alpha val="43137"/>
                    </a:srgbClr>
                  </a:outerShdw>
                </a:effectLst>
              </a:rPr>
              <a:t>tecnica</a:t>
            </a:r>
            <a:r>
              <a:rPr lang="en-US" sz="4000" b="1" dirty="0" smtClean="0">
                <a:solidFill>
                  <a:schemeClr val="bg1"/>
                </a:solidFill>
                <a:effectLst>
                  <a:outerShdw blurRad="38100" dist="38100" dir="2700000" algn="tl">
                    <a:srgbClr val="000000">
                      <a:alpha val="43137"/>
                    </a:srgbClr>
                  </a:outerShdw>
                </a:effectLst>
              </a:rPr>
              <a:t> </a:t>
            </a:r>
            <a:r>
              <a:rPr lang="en-US" sz="4000" b="1" dirty="0" err="1" smtClean="0">
                <a:solidFill>
                  <a:schemeClr val="bg1"/>
                </a:solidFill>
                <a:effectLst>
                  <a:outerShdw blurRad="38100" dist="38100" dir="2700000" algn="tl">
                    <a:srgbClr val="000000">
                      <a:alpha val="43137"/>
                    </a:srgbClr>
                  </a:outerShdw>
                </a:effectLst>
              </a:rPr>
              <a:t>principale</a:t>
            </a:r>
            <a:r>
              <a:rPr lang="en-US" sz="4000" b="1" dirty="0" smtClean="0">
                <a:solidFill>
                  <a:schemeClr val="bg1"/>
                </a:solidFill>
                <a:effectLst>
                  <a:outerShdw blurRad="38100" dist="38100" dir="2700000" algn="tl">
                    <a:srgbClr val="000000">
                      <a:alpha val="43137"/>
                    </a:srgbClr>
                  </a:outerShdw>
                </a:effectLst>
              </a:rPr>
              <a:t> del    </a:t>
            </a:r>
          </a:p>
          <a:p>
            <a:pPr algn="l" rtl="0"/>
            <a:r>
              <a:rPr lang="en-US" sz="4000" b="1" dirty="0">
                <a:solidFill>
                  <a:schemeClr val="bg1"/>
                </a:solidFill>
                <a:effectLst>
                  <a:outerShdw blurRad="38100" dist="38100" dir="2700000" algn="tl">
                    <a:srgbClr val="000000">
                      <a:alpha val="43137"/>
                    </a:srgbClr>
                  </a:outerShdw>
                </a:effectLst>
              </a:rPr>
              <a:t> </a:t>
            </a:r>
            <a:r>
              <a:rPr lang="en-US" sz="4000" b="1" dirty="0" smtClean="0">
                <a:solidFill>
                  <a:schemeClr val="bg1"/>
                </a:solidFill>
                <a:effectLst>
                  <a:outerShdw blurRad="38100" dist="38100" dir="2700000" algn="tl">
                    <a:srgbClr val="000000">
                      <a:alpha val="43137"/>
                    </a:srgbClr>
                  </a:outerShdw>
                </a:effectLst>
              </a:rPr>
              <a:t>     detective </a:t>
            </a:r>
            <a:r>
              <a:rPr lang="en-US" sz="4000" b="1" dirty="0" err="1" smtClean="0">
                <a:solidFill>
                  <a:schemeClr val="bg1"/>
                </a:solidFill>
                <a:effectLst>
                  <a:outerShdw blurRad="38100" dist="38100" dir="2700000" algn="tl">
                    <a:srgbClr val="000000">
                      <a:alpha val="43137"/>
                    </a:srgbClr>
                  </a:outerShdw>
                </a:effectLst>
              </a:rPr>
              <a:t>davanti</a:t>
            </a:r>
            <a:r>
              <a:rPr lang="en-US" sz="4000" b="1" dirty="0" smtClean="0">
                <a:solidFill>
                  <a:schemeClr val="bg1"/>
                </a:solidFill>
                <a:effectLst>
                  <a:outerShdw blurRad="38100" dist="38100" dir="2700000" algn="tl">
                    <a:srgbClr val="000000">
                      <a:alpha val="43137"/>
                    </a:srgbClr>
                  </a:outerShdw>
                </a:effectLst>
              </a:rPr>
              <a:t> ad un </a:t>
            </a:r>
            <a:r>
              <a:rPr lang="en-US" sz="4000" b="1" dirty="0" err="1" smtClean="0">
                <a:solidFill>
                  <a:schemeClr val="bg1"/>
                </a:solidFill>
                <a:effectLst>
                  <a:outerShdw blurRad="38100" dist="38100" dir="2700000" algn="tl">
                    <a:srgbClr val="000000">
                      <a:alpha val="43137"/>
                    </a:srgbClr>
                  </a:outerShdw>
                </a:effectLst>
              </a:rPr>
              <a:t>problema</a:t>
            </a:r>
            <a:r>
              <a:rPr lang="en-US" sz="4000" b="1" dirty="0" smtClean="0">
                <a:solidFill>
                  <a:schemeClr val="bg1"/>
                </a:solidFill>
                <a:effectLst>
                  <a:outerShdw blurRad="38100" dist="38100" dir="2700000" algn="tl">
                    <a:srgbClr val="000000">
                      <a:alpha val="43137"/>
                    </a:srgbClr>
                  </a:outerShdw>
                </a:effectLst>
              </a:rPr>
              <a:t>?</a:t>
            </a:r>
            <a:endParaRPr lang="he-IL"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83801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0000">
                                      <p:stCondLst>
                                        <p:cond delay="200"/>
                                      </p:stCondLst>
                                      <p:childTnLst>
                                        <p:set>
                                          <p:cBhvr>
                                            <p:cTn id="10" dur="1" fill="hold">
                                              <p:stCondLst>
                                                <p:cond delay="0"/>
                                              </p:stCondLst>
                                            </p:cTn>
                                            <p:tgtEl>
                                              <p:spTgt spid="31"/>
                                            </p:tgtEl>
                                            <p:attrNameLst>
                                              <p:attrName>style.visibility</p:attrName>
                                            </p:attrNameLst>
                                          </p:cBhvr>
                                          <p:to>
                                            <p:strVal val="visible"/>
                                          </p:to>
                                        </p:set>
                                        <p:anim calcmode="lin" valueType="num" p14:bounceEnd="50000">
                                          <p:cBhvr additive="base">
                                            <p:cTn id="11" dur="1000" fill="hold"/>
                                            <p:tgtEl>
                                              <p:spTgt spid="31"/>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400"/>
                                      </p:stCondLst>
                                      <p:childTnLst>
                                        <p:set>
                                          <p:cBhvr>
                                            <p:cTn id="14" dur="1" fill="hold">
                                              <p:stCondLst>
                                                <p:cond delay="0"/>
                                              </p:stCondLst>
                                            </p:cTn>
                                            <p:tgtEl>
                                              <p:spTgt spid="2"/>
                                            </p:tgtEl>
                                            <p:attrNameLst>
                                              <p:attrName>style.visibility</p:attrName>
                                            </p:attrNameLst>
                                          </p:cBhvr>
                                          <p:to>
                                            <p:strVal val="visible"/>
                                          </p:to>
                                        </p:set>
                                        <p:anim calcmode="lin" valueType="num" p14:bounceEnd="50000">
                                          <p:cBhvr additive="base">
                                            <p:cTn id="15"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400"/>
                                </p:stCondLst>
                                <p:childTnLst>
                                  <p:par>
                                    <p:cTn id="18" presetID="32" presetClass="emph" presetSubtype="0" fill="hold" nodeType="afterEffect">
                                      <p:stCondLst>
                                        <p:cond delay="0"/>
                                      </p:stCondLst>
                                      <p:childTnLst>
                                        <p:animRot by="120000">
                                          <p:cBhvr>
                                            <p:cTn id="19" dur="100" fill="hold">
                                              <p:stCondLst>
                                                <p:cond delay="0"/>
                                              </p:stCondLst>
                                            </p:cTn>
                                            <p:tgtEl>
                                              <p:spTgt spid="15"/>
                                            </p:tgtEl>
                                            <p:attrNameLst>
                                              <p:attrName>r</p:attrName>
                                            </p:attrNameLst>
                                          </p:cBhvr>
                                        </p:animRot>
                                        <p:animRot by="-240000">
                                          <p:cBhvr>
                                            <p:cTn id="20" dur="200" fill="hold">
                                              <p:stCondLst>
                                                <p:cond delay="200"/>
                                              </p:stCondLst>
                                            </p:cTn>
                                            <p:tgtEl>
                                              <p:spTgt spid="15"/>
                                            </p:tgtEl>
                                            <p:attrNameLst>
                                              <p:attrName>r</p:attrName>
                                            </p:attrNameLst>
                                          </p:cBhvr>
                                        </p:animRot>
                                        <p:animRot by="240000">
                                          <p:cBhvr>
                                            <p:cTn id="21" dur="200" fill="hold">
                                              <p:stCondLst>
                                                <p:cond delay="400"/>
                                              </p:stCondLst>
                                            </p:cTn>
                                            <p:tgtEl>
                                              <p:spTgt spid="15"/>
                                            </p:tgtEl>
                                            <p:attrNameLst>
                                              <p:attrName>r</p:attrName>
                                            </p:attrNameLst>
                                          </p:cBhvr>
                                        </p:animRot>
                                        <p:animRot by="-240000">
                                          <p:cBhvr>
                                            <p:cTn id="22" dur="200" fill="hold">
                                              <p:stCondLst>
                                                <p:cond delay="600"/>
                                              </p:stCondLst>
                                            </p:cTn>
                                            <p:tgtEl>
                                              <p:spTgt spid="15"/>
                                            </p:tgtEl>
                                            <p:attrNameLst>
                                              <p:attrName>r</p:attrName>
                                            </p:attrNameLst>
                                          </p:cBhvr>
                                        </p:animRot>
                                        <p:animRot by="120000">
                                          <p:cBhvr>
                                            <p:cTn id="23"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ppt_x"/>
                                              </p:val>
                                            </p:tav>
                                            <p:tav tm="100000">
                                              <p:val>
                                                <p:strVal val="#ppt_x"/>
                                              </p:val>
                                            </p:tav>
                                          </p:tavLst>
                                        </p:anim>
                                        <p:anim calcmode="lin" valueType="num">
                                          <p:cBhvr additive="base">
                                            <p:cTn id="12" dur="10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400"/>
                                </p:stCondLst>
                                <p:childTnLst>
                                  <p:par>
                                    <p:cTn id="18" presetID="32" presetClass="emph" presetSubtype="0" fill="hold" nodeType="afterEffect">
                                      <p:stCondLst>
                                        <p:cond delay="0"/>
                                      </p:stCondLst>
                                      <p:childTnLst>
                                        <p:animRot by="120000">
                                          <p:cBhvr>
                                            <p:cTn id="19" dur="100" fill="hold">
                                              <p:stCondLst>
                                                <p:cond delay="0"/>
                                              </p:stCondLst>
                                            </p:cTn>
                                            <p:tgtEl>
                                              <p:spTgt spid="15"/>
                                            </p:tgtEl>
                                            <p:attrNameLst>
                                              <p:attrName>r</p:attrName>
                                            </p:attrNameLst>
                                          </p:cBhvr>
                                        </p:animRot>
                                        <p:animRot by="-240000">
                                          <p:cBhvr>
                                            <p:cTn id="20" dur="200" fill="hold">
                                              <p:stCondLst>
                                                <p:cond delay="200"/>
                                              </p:stCondLst>
                                            </p:cTn>
                                            <p:tgtEl>
                                              <p:spTgt spid="15"/>
                                            </p:tgtEl>
                                            <p:attrNameLst>
                                              <p:attrName>r</p:attrName>
                                            </p:attrNameLst>
                                          </p:cBhvr>
                                        </p:animRot>
                                        <p:animRot by="240000">
                                          <p:cBhvr>
                                            <p:cTn id="21" dur="200" fill="hold">
                                              <p:stCondLst>
                                                <p:cond delay="400"/>
                                              </p:stCondLst>
                                            </p:cTn>
                                            <p:tgtEl>
                                              <p:spTgt spid="15"/>
                                            </p:tgtEl>
                                            <p:attrNameLst>
                                              <p:attrName>r</p:attrName>
                                            </p:attrNameLst>
                                          </p:cBhvr>
                                        </p:animRot>
                                        <p:animRot by="-240000">
                                          <p:cBhvr>
                                            <p:cTn id="22" dur="200" fill="hold">
                                              <p:stCondLst>
                                                <p:cond delay="600"/>
                                              </p:stCondLst>
                                            </p:cTn>
                                            <p:tgtEl>
                                              <p:spTgt spid="15"/>
                                            </p:tgtEl>
                                            <p:attrNameLst>
                                              <p:attrName>r</p:attrName>
                                            </p:attrNameLst>
                                          </p:cBhvr>
                                        </p:animRot>
                                        <p:animRot by="120000">
                                          <p:cBhvr>
                                            <p:cTn id="23"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rot="120000">
            <a:off x="3507690" y="3918349"/>
            <a:ext cx="7891396" cy="1567559"/>
            <a:chOff x="703233" y="3206496"/>
            <a:chExt cx="5918547" cy="1175669"/>
          </a:xfrm>
        </p:grpSpPr>
        <p:sp>
          <p:nvSpPr>
            <p:cNvPr id="13" name="Rectangle 12"/>
            <p:cNvSpPr/>
            <p:nvPr/>
          </p:nvSpPr>
          <p:spPr>
            <a:xfrm rot="21540000">
              <a:off x="703233" y="3206496"/>
              <a:ext cx="5918547" cy="1175669"/>
            </a:xfrm>
            <a:prstGeom prst="rect">
              <a:avLst/>
            </a:prstGeom>
            <a:solidFill>
              <a:srgbClr val="0070C0"/>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dirty="0"/>
            </a:p>
          </p:txBody>
        </p:sp>
        <p:sp>
          <p:nvSpPr>
            <p:cNvPr id="8" name="Rectangle 7"/>
            <p:cNvSpPr/>
            <p:nvPr/>
          </p:nvSpPr>
          <p:spPr>
            <a:xfrm rot="21540000">
              <a:off x="1027420" y="3293266"/>
              <a:ext cx="5297739" cy="438582"/>
            </a:xfrm>
            <a:prstGeom prst="rect">
              <a:avLst/>
            </a:prstGeom>
            <a:ln>
              <a:noFill/>
            </a:ln>
          </p:spPr>
          <p:txBody>
            <a:bodyPr wrap="none">
              <a:spAutoFit/>
            </a:bodyPr>
            <a:lstStyle/>
            <a:p>
              <a:pPr algn="l" rtl="0"/>
              <a:r>
                <a:rPr lang="en-US" sz="3200" b="1" dirty="0" err="1" smtClean="0"/>
                <a:t>Passo</a:t>
              </a:r>
              <a:r>
                <a:rPr lang="en-US" sz="3200" b="1" dirty="0" smtClean="0"/>
                <a:t> </a:t>
              </a:r>
              <a:r>
                <a:rPr lang="en-US" sz="3200" b="1" dirty="0"/>
                <a:t>3: </a:t>
              </a:r>
              <a:r>
                <a:rPr lang="en-US" sz="2400" dirty="0" err="1" smtClean="0"/>
                <a:t>Scomponi</a:t>
              </a:r>
              <a:r>
                <a:rPr lang="en-US" sz="2400" dirty="0" smtClean="0"/>
                <a:t> </a:t>
              </a:r>
              <a:r>
                <a:rPr lang="en-US" sz="2400" dirty="0" err="1" smtClean="0"/>
                <a:t>il</a:t>
              </a:r>
              <a:r>
                <a:rPr lang="en-US" sz="2400" dirty="0" smtClean="0"/>
                <a:t> </a:t>
              </a:r>
              <a:r>
                <a:rPr lang="en-US" sz="2400" dirty="0" err="1" smtClean="0"/>
                <a:t>problema</a:t>
              </a:r>
              <a:r>
                <a:rPr lang="en-US" sz="2400" dirty="0" smtClean="0"/>
                <a:t> in </a:t>
              </a:r>
              <a:r>
                <a:rPr lang="en-US" sz="2400" dirty="0" err="1" smtClean="0"/>
                <a:t>obiettivi</a:t>
              </a:r>
              <a:r>
                <a:rPr lang="en-US" sz="2400" dirty="0" smtClean="0"/>
                <a:t> </a:t>
              </a:r>
              <a:r>
                <a:rPr lang="en-US" sz="2400" dirty="0" err="1" smtClean="0"/>
                <a:t>secondari</a:t>
              </a:r>
              <a:endParaRPr lang="he-IL" sz="2400" dirty="0"/>
            </a:p>
          </p:txBody>
        </p:sp>
        <p:sp>
          <p:nvSpPr>
            <p:cNvPr id="9" name="Rectangle 8"/>
            <p:cNvSpPr/>
            <p:nvPr/>
          </p:nvSpPr>
          <p:spPr>
            <a:xfrm rot="21540000">
              <a:off x="1725243" y="3684468"/>
              <a:ext cx="4491341" cy="623248"/>
            </a:xfrm>
            <a:prstGeom prst="rect">
              <a:avLst/>
            </a:prstGeom>
            <a:ln>
              <a:noFill/>
            </a:ln>
          </p:spPr>
          <p:txBody>
            <a:bodyPr wrap="square">
              <a:spAutoFit/>
            </a:bodyPr>
            <a:lstStyle/>
            <a:p>
              <a:pPr algn="l" rtl="0"/>
              <a:r>
                <a:rPr lang="en-US" sz="2400" b="1" i="1" dirty="0" err="1" smtClean="0">
                  <a:solidFill>
                    <a:schemeClr val="bg1"/>
                  </a:solidFill>
                  <a:effectLst>
                    <a:outerShdw blurRad="38100" dist="38100" dir="2700000" algn="tl">
                      <a:srgbClr val="000000">
                        <a:alpha val="43137"/>
                      </a:srgbClr>
                    </a:outerShdw>
                  </a:effectLst>
                </a:rPr>
                <a:t>Chiediti</a:t>
              </a:r>
              <a:r>
                <a:rPr lang="en-US" sz="2400" b="1" i="1" dirty="0" smtClean="0">
                  <a:solidFill>
                    <a:schemeClr val="bg1"/>
                  </a:solidFill>
                  <a:effectLst>
                    <a:outerShdw blurRad="38100" dist="38100" dir="2700000" algn="tl">
                      <a:srgbClr val="000000">
                        <a:alpha val="43137"/>
                      </a:srgbClr>
                    </a:outerShdw>
                  </a:effectLst>
                </a:rPr>
                <a:t> </a:t>
              </a:r>
              <a:r>
                <a:rPr lang="en-US" sz="2400" b="1" i="1" dirty="0" err="1" smtClean="0">
                  <a:solidFill>
                    <a:schemeClr val="bg1"/>
                  </a:solidFill>
                  <a:effectLst>
                    <a:outerShdw blurRad="38100" dist="38100" dir="2700000" algn="tl">
                      <a:srgbClr val="000000">
                        <a:alpha val="43137"/>
                      </a:srgbClr>
                    </a:outerShdw>
                  </a:effectLst>
                </a:rPr>
                <a:t>domande</a:t>
              </a:r>
              <a:r>
                <a:rPr lang="en-US" sz="2400" b="1" i="1" dirty="0" smtClean="0">
                  <a:solidFill>
                    <a:schemeClr val="bg1"/>
                  </a:solidFill>
                  <a:effectLst>
                    <a:outerShdw blurRad="38100" dist="38100" dir="2700000" algn="tl">
                      <a:srgbClr val="000000">
                        <a:alpha val="43137"/>
                      </a:srgbClr>
                    </a:outerShdw>
                  </a:effectLst>
                </a:rPr>
                <a:t> in </a:t>
              </a:r>
              <a:r>
                <a:rPr lang="en-US" sz="2400" b="1" i="1" dirty="0" err="1" smtClean="0">
                  <a:solidFill>
                    <a:schemeClr val="bg1"/>
                  </a:solidFill>
                  <a:effectLst>
                    <a:outerShdw blurRad="38100" dist="38100" dir="2700000" algn="tl">
                      <a:srgbClr val="000000">
                        <a:alpha val="43137"/>
                      </a:srgbClr>
                    </a:outerShdw>
                  </a:effectLst>
                </a:rPr>
                <a:t>modo</a:t>
              </a:r>
              <a:r>
                <a:rPr lang="en-US" sz="2400" b="1" i="1" dirty="0" smtClean="0">
                  <a:solidFill>
                    <a:schemeClr val="bg1"/>
                  </a:solidFill>
                  <a:effectLst>
                    <a:outerShdw blurRad="38100" dist="38100" dir="2700000" algn="tl">
                      <a:srgbClr val="000000">
                        <a:alpha val="43137"/>
                      </a:srgbClr>
                    </a:outerShdw>
                  </a:effectLst>
                </a:rPr>
                <a:t> </a:t>
              </a:r>
              <a:r>
                <a:rPr lang="en-US" sz="2400" b="1" i="1" dirty="0" err="1" smtClean="0">
                  <a:solidFill>
                    <a:schemeClr val="bg1"/>
                  </a:solidFill>
                  <a:effectLst>
                    <a:outerShdw blurRad="38100" dist="38100" dir="2700000" algn="tl">
                      <a:srgbClr val="000000">
                        <a:alpha val="43137"/>
                      </a:srgbClr>
                    </a:outerShdw>
                  </a:effectLst>
                </a:rPr>
                <a:t>sistematico</a:t>
              </a:r>
              <a:r>
                <a:rPr lang="en-US" sz="2400" b="1" i="1" dirty="0" smtClean="0">
                  <a:solidFill>
                    <a:schemeClr val="bg1"/>
                  </a:solidFill>
                  <a:effectLst>
                    <a:outerShdw blurRad="38100" dist="38100" dir="2700000" algn="tl">
                      <a:srgbClr val="000000">
                        <a:alpha val="43137"/>
                      </a:srgbClr>
                    </a:outerShdw>
                  </a:effectLst>
                </a:rPr>
                <a:t>:</a:t>
              </a:r>
              <a:endParaRPr lang="en-US" sz="2400" b="1" i="1" dirty="0">
                <a:solidFill>
                  <a:schemeClr val="bg1"/>
                </a:solidFill>
                <a:effectLst>
                  <a:outerShdw blurRad="38100" dist="38100" dir="2700000" algn="tl">
                    <a:srgbClr val="000000">
                      <a:alpha val="43137"/>
                    </a:srgbClr>
                  </a:outerShdw>
                </a:effectLst>
              </a:endParaRPr>
            </a:p>
            <a:p>
              <a:pPr algn="l" rtl="0"/>
              <a:r>
                <a:rPr lang="en-US" sz="2400" b="1" i="1" dirty="0">
                  <a:solidFill>
                    <a:schemeClr val="bg1"/>
                  </a:solidFill>
                  <a:effectLst>
                    <a:outerShdw blurRad="38100" dist="38100" dir="2700000" algn="tl">
                      <a:srgbClr val="000000">
                        <a:alpha val="43137"/>
                      </a:srgbClr>
                    </a:outerShdw>
                  </a:effectLst>
                </a:rPr>
                <a:t>d</a:t>
              </a:r>
              <a:r>
                <a:rPr lang="en-US" sz="2400" b="1" i="1" dirty="0" smtClean="0">
                  <a:solidFill>
                    <a:schemeClr val="bg1"/>
                  </a:solidFill>
                  <a:effectLst>
                    <a:outerShdw blurRad="38100" dist="38100" dir="2700000" algn="tl">
                      <a:srgbClr val="000000">
                        <a:alpha val="43137"/>
                      </a:srgbClr>
                    </a:outerShdw>
                  </a:effectLst>
                </a:rPr>
                <a:t>ove </a:t>
              </a:r>
              <a:r>
                <a:rPr lang="en-US" sz="2400" b="1" i="1" dirty="0" err="1" smtClean="0">
                  <a:solidFill>
                    <a:schemeClr val="bg1"/>
                  </a:solidFill>
                  <a:effectLst>
                    <a:outerShdw blurRad="38100" dist="38100" dir="2700000" algn="tl">
                      <a:srgbClr val="000000">
                        <a:alpha val="43137"/>
                      </a:srgbClr>
                    </a:outerShdw>
                  </a:effectLst>
                </a:rPr>
                <a:t>dovrei</a:t>
              </a:r>
              <a:r>
                <a:rPr lang="en-US" sz="2400" b="1" i="1" dirty="0" smtClean="0">
                  <a:solidFill>
                    <a:schemeClr val="bg1"/>
                  </a:solidFill>
                  <a:effectLst>
                    <a:outerShdw blurRad="38100" dist="38100" dir="2700000" algn="tl">
                      <a:srgbClr val="000000">
                        <a:alpha val="43137"/>
                      </a:srgbClr>
                    </a:outerShdw>
                  </a:effectLst>
                </a:rPr>
                <a:t> </a:t>
              </a:r>
              <a:r>
                <a:rPr lang="en-US" sz="2400" b="1" i="1" dirty="0" err="1" smtClean="0">
                  <a:solidFill>
                    <a:schemeClr val="bg1"/>
                  </a:solidFill>
                  <a:effectLst>
                    <a:outerShdw blurRad="38100" dist="38100" dir="2700000" algn="tl">
                      <a:srgbClr val="000000">
                        <a:alpha val="43137"/>
                      </a:srgbClr>
                    </a:outerShdw>
                  </a:effectLst>
                </a:rPr>
                <a:t>muovere</a:t>
              </a:r>
              <a:r>
                <a:rPr lang="en-US" sz="2400" b="1" i="1" dirty="0" smtClean="0">
                  <a:solidFill>
                    <a:schemeClr val="bg1"/>
                  </a:solidFill>
                  <a:effectLst>
                    <a:outerShdw blurRad="38100" dist="38100" dir="2700000" algn="tl">
                      <a:srgbClr val="000000">
                        <a:alpha val="43137"/>
                      </a:srgbClr>
                    </a:outerShdw>
                  </a:effectLst>
                </a:rPr>
                <a:t> </a:t>
              </a:r>
              <a:r>
                <a:rPr lang="en-US" sz="2400" b="1" i="1" dirty="0" err="1" smtClean="0">
                  <a:solidFill>
                    <a:schemeClr val="bg1"/>
                  </a:solidFill>
                  <a:effectLst>
                    <a:outerShdw blurRad="38100" dist="38100" dir="2700000" algn="tl">
                      <a:srgbClr val="000000">
                        <a:alpha val="43137"/>
                      </a:srgbClr>
                    </a:outerShdw>
                  </a:effectLst>
                </a:rPr>
                <a:t>questo</a:t>
              </a:r>
              <a:r>
                <a:rPr lang="en-US" sz="2400" b="1" i="1" dirty="0" smtClean="0">
                  <a:solidFill>
                    <a:schemeClr val="bg1"/>
                  </a:solidFill>
                  <a:effectLst>
                    <a:outerShdw blurRad="38100" dist="38100" dir="2700000" algn="tl">
                      <a:srgbClr val="000000">
                        <a:alpha val="43137"/>
                      </a:srgbClr>
                    </a:outerShdw>
                  </a:effectLst>
                </a:rPr>
                <a:t> </a:t>
              </a:r>
              <a:r>
                <a:rPr lang="en-US" sz="2400" b="1" i="1" dirty="0" err="1" smtClean="0">
                  <a:solidFill>
                    <a:schemeClr val="bg1"/>
                  </a:solidFill>
                  <a:effectLst>
                    <a:outerShdw blurRad="38100" dist="38100" dir="2700000" algn="tl">
                      <a:srgbClr val="000000">
                        <a:alpha val="43137"/>
                      </a:srgbClr>
                    </a:outerShdw>
                  </a:effectLst>
                </a:rPr>
                <a:t>ostacolo</a:t>
              </a:r>
              <a:r>
                <a:rPr lang="en-US" sz="2400" b="1" i="1" dirty="0" smtClean="0">
                  <a:solidFill>
                    <a:schemeClr val="bg1"/>
                  </a:solidFill>
                  <a:effectLst>
                    <a:outerShdw blurRad="38100" dist="38100" dir="2700000" algn="tl">
                      <a:srgbClr val="000000">
                        <a:alpha val="43137"/>
                      </a:srgbClr>
                    </a:outerShdw>
                  </a:effectLst>
                </a:rPr>
                <a:t>?</a:t>
              </a:r>
              <a:endParaRPr lang="he-IL" sz="2400" b="1" i="1" dirty="0">
                <a:solidFill>
                  <a:schemeClr val="bg1"/>
                </a:solidFill>
                <a:effectLst>
                  <a:outerShdw blurRad="38100" dist="38100" dir="2700000" algn="tl">
                    <a:srgbClr val="000000">
                      <a:alpha val="43137"/>
                    </a:srgbClr>
                  </a:outerShdw>
                </a:effectLst>
              </a:endParaRPr>
            </a:p>
          </p:txBody>
        </p:sp>
      </p:grpSp>
      <p:grpSp>
        <p:nvGrpSpPr>
          <p:cNvPr id="14" name="Group 13"/>
          <p:cNvGrpSpPr/>
          <p:nvPr/>
        </p:nvGrpSpPr>
        <p:grpSpPr>
          <a:xfrm rot="21360000">
            <a:off x="3189317" y="2648329"/>
            <a:ext cx="5234360" cy="1136671"/>
            <a:chOff x="697590" y="2129950"/>
            <a:chExt cx="3925770" cy="852503"/>
          </a:xfrm>
        </p:grpSpPr>
        <p:sp>
          <p:nvSpPr>
            <p:cNvPr id="12" name="Rectangle 11"/>
            <p:cNvSpPr/>
            <p:nvPr/>
          </p:nvSpPr>
          <p:spPr>
            <a:xfrm rot="60000">
              <a:off x="697590" y="2129950"/>
              <a:ext cx="3925770" cy="852503"/>
            </a:xfrm>
            <a:prstGeom prst="rect">
              <a:avLst/>
            </a:prstGeom>
            <a:solidFill>
              <a:schemeClr val="accent1">
                <a:lumMod val="75000"/>
              </a:schemeClr>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dirty="0"/>
            </a:p>
          </p:txBody>
        </p:sp>
        <p:sp>
          <p:nvSpPr>
            <p:cNvPr id="6" name="Rectangle 5"/>
            <p:cNvSpPr/>
            <p:nvPr/>
          </p:nvSpPr>
          <p:spPr>
            <a:xfrm rot="60000">
              <a:off x="1037721" y="2178841"/>
              <a:ext cx="3164005" cy="438582"/>
            </a:xfrm>
            <a:prstGeom prst="rect">
              <a:avLst/>
            </a:prstGeom>
            <a:ln>
              <a:noFill/>
            </a:ln>
          </p:spPr>
          <p:txBody>
            <a:bodyPr wrap="none">
              <a:spAutoFit/>
            </a:bodyPr>
            <a:lstStyle/>
            <a:p>
              <a:pPr algn="l" rtl="0"/>
              <a:r>
                <a:rPr lang="en-US" sz="3200" b="1" dirty="0" err="1" smtClean="0"/>
                <a:t>Passo</a:t>
              </a:r>
              <a:r>
                <a:rPr lang="en-US" sz="3200" b="1" dirty="0" smtClean="0"/>
                <a:t> </a:t>
              </a:r>
              <a:r>
                <a:rPr lang="en-US" sz="3200" b="1" dirty="0"/>
                <a:t>2: </a:t>
              </a:r>
              <a:r>
                <a:rPr lang="en-US" sz="2400" dirty="0" err="1" smtClean="0"/>
                <a:t>Identifica</a:t>
              </a:r>
              <a:r>
                <a:rPr lang="en-US" sz="2400" dirty="0" smtClean="0"/>
                <a:t> </a:t>
              </a:r>
              <a:r>
                <a:rPr lang="en-US" sz="2400" dirty="0" err="1" smtClean="0"/>
                <a:t>gli</a:t>
              </a:r>
              <a:r>
                <a:rPr lang="en-US" sz="2400" dirty="0" smtClean="0"/>
                <a:t> </a:t>
              </a:r>
              <a:r>
                <a:rPr lang="en-US" sz="2400" dirty="0" err="1" smtClean="0"/>
                <a:t>ostacoli</a:t>
              </a:r>
              <a:endParaRPr lang="he-IL" sz="2400" dirty="0"/>
            </a:p>
          </p:txBody>
        </p:sp>
        <p:sp>
          <p:nvSpPr>
            <p:cNvPr id="7" name="Rectangle 6"/>
            <p:cNvSpPr/>
            <p:nvPr/>
          </p:nvSpPr>
          <p:spPr>
            <a:xfrm rot="60000">
              <a:off x="2279607" y="2555452"/>
              <a:ext cx="1634759" cy="346249"/>
            </a:xfrm>
            <a:prstGeom prst="rect">
              <a:avLst/>
            </a:prstGeom>
            <a:ln>
              <a:noFill/>
            </a:ln>
          </p:spPr>
          <p:txBody>
            <a:bodyPr wrap="none">
              <a:spAutoFit/>
            </a:bodyPr>
            <a:lstStyle/>
            <a:p>
              <a:pPr algn="l" rtl="0"/>
              <a:r>
                <a:rPr lang="en-US" sz="2400" b="1" i="1" dirty="0" err="1" smtClean="0">
                  <a:solidFill>
                    <a:schemeClr val="bg1"/>
                  </a:solidFill>
                  <a:effectLst>
                    <a:outerShdw blurRad="38100" dist="38100" dir="2700000" algn="tl">
                      <a:srgbClr val="000000">
                        <a:alpha val="43137"/>
                      </a:srgbClr>
                    </a:outerShdw>
                  </a:effectLst>
                </a:rPr>
                <a:t>Cosa</a:t>
              </a:r>
              <a:r>
                <a:rPr lang="en-US" sz="2400" b="1" i="1" dirty="0" smtClean="0">
                  <a:solidFill>
                    <a:schemeClr val="bg1"/>
                  </a:solidFill>
                  <a:effectLst>
                    <a:outerShdw blurRad="38100" dist="38100" dir="2700000" algn="tl">
                      <a:srgbClr val="000000">
                        <a:alpha val="43137"/>
                      </a:srgbClr>
                    </a:outerShdw>
                  </a:effectLst>
                </a:rPr>
                <a:t> ci </a:t>
              </a:r>
              <a:r>
                <a:rPr lang="en-US" sz="2400" b="1" i="1" dirty="0" err="1" smtClean="0">
                  <a:solidFill>
                    <a:schemeClr val="bg1"/>
                  </a:solidFill>
                  <a:effectLst>
                    <a:outerShdw blurRad="38100" dist="38100" dir="2700000" algn="tl">
                      <a:srgbClr val="000000">
                        <a:alpha val="43137"/>
                      </a:srgbClr>
                    </a:outerShdw>
                  </a:effectLst>
                </a:rPr>
                <a:t>blocca</a:t>
              </a:r>
              <a:r>
                <a:rPr lang="en-US" sz="2400" b="1" i="1" dirty="0" smtClean="0">
                  <a:solidFill>
                    <a:schemeClr val="bg1"/>
                  </a:solidFill>
                  <a:effectLst>
                    <a:outerShdw blurRad="38100" dist="38100" dir="2700000" algn="tl">
                      <a:srgbClr val="000000">
                        <a:alpha val="43137"/>
                      </a:srgbClr>
                    </a:outerShdw>
                  </a:effectLst>
                </a:rPr>
                <a:t>?</a:t>
              </a:r>
              <a:endParaRPr lang="he-IL" sz="2400" b="1" i="1" dirty="0">
                <a:solidFill>
                  <a:schemeClr val="bg1"/>
                </a:solidFill>
                <a:effectLst>
                  <a:outerShdw blurRad="38100" dist="38100" dir="2700000" algn="tl">
                    <a:srgbClr val="000000">
                      <a:alpha val="43137"/>
                    </a:srgbClr>
                  </a:outerShdw>
                </a:effectLst>
              </a:endParaRPr>
            </a:p>
          </p:txBody>
        </p:sp>
      </p:grpSp>
      <p:grpSp>
        <p:nvGrpSpPr>
          <p:cNvPr id="11" name="Group 10"/>
          <p:cNvGrpSpPr/>
          <p:nvPr/>
        </p:nvGrpSpPr>
        <p:grpSpPr>
          <a:xfrm rot="180000">
            <a:off x="2510561" y="1504294"/>
            <a:ext cx="6869230" cy="1136671"/>
            <a:chOff x="718884" y="1045455"/>
            <a:chExt cx="4538329" cy="852503"/>
          </a:xfrm>
          <a:solidFill>
            <a:srgbClr val="0070C0"/>
          </a:solidFill>
        </p:grpSpPr>
        <p:sp>
          <p:nvSpPr>
            <p:cNvPr id="3" name="Rectangle 2"/>
            <p:cNvSpPr/>
            <p:nvPr/>
          </p:nvSpPr>
          <p:spPr>
            <a:xfrm rot="21540000">
              <a:off x="718884" y="1045455"/>
              <a:ext cx="4401560" cy="852503"/>
            </a:xfrm>
            <a:prstGeom prst="rect">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dirty="0"/>
            </a:p>
          </p:txBody>
        </p:sp>
        <p:sp>
          <p:nvSpPr>
            <p:cNvPr id="4" name="Rectangle 3"/>
            <p:cNvSpPr/>
            <p:nvPr/>
          </p:nvSpPr>
          <p:spPr>
            <a:xfrm rot="21540000">
              <a:off x="822053" y="1083320"/>
              <a:ext cx="4435160" cy="438582"/>
            </a:xfrm>
            <a:prstGeom prst="rect">
              <a:avLst/>
            </a:prstGeom>
            <a:noFill/>
            <a:ln>
              <a:noFill/>
            </a:ln>
          </p:spPr>
          <p:txBody>
            <a:bodyPr wrap="none">
              <a:spAutoFit/>
            </a:bodyPr>
            <a:lstStyle/>
            <a:p>
              <a:pPr algn="l" rtl="0"/>
              <a:r>
                <a:rPr lang="en-US" sz="3200" b="1" dirty="0" err="1" smtClean="0"/>
                <a:t>Passo</a:t>
              </a:r>
              <a:r>
                <a:rPr lang="en-US" sz="3200" b="1" dirty="0" smtClean="0"/>
                <a:t> </a:t>
              </a:r>
              <a:r>
                <a:rPr lang="en-US" sz="3200" b="1" dirty="0"/>
                <a:t>1: </a:t>
              </a:r>
              <a:r>
                <a:rPr lang="en-US" sz="2400" dirty="0" err="1" smtClean="0"/>
                <a:t>Definisci</a:t>
              </a:r>
              <a:r>
                <a:rPr lang="en-US" sz="2400" dirty="0" smtClean="0"/>
                <a:t> </a:t>
              </a:r>
              <a:r>
                <a:rPr lang="en-US" sz="2400" dirty="0" err="1" smtClean="0"/>
                <a:t>il</a:t>
              </a:r>
              <a:r>
                <a:rPr lang="en-US" sz="2400" dirty="0" smtClean="0"/>
                <a:t> </a:t>
              </a:r>
              <a:r>
                <a:rPr lang="en-US" sz="2400" dirty="0" err="1" smtClean="0"/>
                <a:t>tuo</a:t>
              </a:r>
              <a:r>
                <a:rPr lang="en-US" sz="2400" dirty="0" smtClean="0"/>
                <a:t> </a:t>
              </a:r>
              <a:r>
                <a:rPr lang="en-US" sz="2400" dirty="0" err="1" smtClean="0"/>
                <a:t>obiettivo</a:t>
              </a:r>
              <a:r>
                <a:rPr lang="en-US" sz="2400" dirty="0" smtClean="0"/>
                <a:t> </a:t>
              </a:r>
              <a:r>
                <a:rPr lang="en-US" sz="2400" dirty="0" err="1" smtClean="0"/>
                <a:t>principale</a:t>
              </a:r>
              <a:endParaRPr lang="he-IL" sz="2400" dirty="0"/>
            </a:p>
          </p:txBody>
        </p:sp>
        <p:sp>
          <p:nvSpPr>
            <p:cNvPr id="5" name="Rectangle 4"/>
            <p:cNvSpPr/>
            <p:nvPr/>
          </p:nvSpPr>
          <p:spPr>
            <a:xfrm rot="21540000">
              <a:off x="1765907" y="1475620"/>
              <a:ext cx="2591692" cy="346249"/>
            </a:xfrm>
            <a:prstGeom prst="rect">
              <a:avLst/>
            </a:prstGeom>
            <a:noFill/>
            <a:ln>
              <a:noFill/>
            </a:ln>
          </p:spPr>
          <p:txBody>
            <a:bodyPr wrap="none">
              <a:spAutoFit/>
            </a:bodyPr>
            <a:lstStyle/>
            <a:p>
              <a:pPr algn="l" rtl="0"/>
              <a:r>
                <a:rPr lang="en-US" sz="2400" b="1" i="1" dirty="0" err="1" smtClean="0">
                  <a:solidFill>
                    <a:schemeClr val="bg1"/>
                  </a:solidFill>
                  <a:effectLst>
                    <a:outerShdw blurRad="38100" dist="38100" dir="2700000" algn="tl">
                      <a:srgbClr val="000000">
                        <a:alpha val="43137"/>
                      </a:srgbClr>
                    </a:outerShdw>
                  </a:effectLst>
                </a:rPr>
                <a:t>Cosa</a:t>
              </a:r>
              <a:r>
                <a:rPr lang="en-US" sz="2400" b="1" i="1" dirty="0" smtClean="0">
                  <a:solidFill>
                    <a:schemeClr val="bg1"/>
                  </a:solidFill>
                  <a:effectLst>
                    <a:outerShdw blurRad="38100" dist="38100" dir="2700000" algn="tl">
                      <a:srgbClr val="000000">
                        <a:alpha val="43137"/>
                      </a:srgbClr>
                    </a:outerShdw>
                  </a:effectLst>
                </a:rPr>
                <a:t> </a:t>
              </a:r>
              <a:r>
                <a:rPr lang="en-US" sz="2400" b="1" i="1" dirty="0" err="1" smtClean="0">
                  <a:solidFill>
                    <a:schemeClr val="bg1"/>
                  </a:solidFill>
                  <a:effectLst>
                    <a:outerShdw blurRad="38100" dist="38100" dir="2700000" algn="tl">
                      <a:srgbClr val="000000">
                        <a:alpha val="43137"/>
                      </a:srgbClr>
                    </a:outerShdw>
                  </a:effectLst>
                </a:rPr>
                <a:t>vogliamo</a:t>
              </a:r>
              <a:r>
                <a:rPr lang="en-US" sz="2400" b="1" i="1" dirty="0" smtClean="0">
                  <a:solidFill>
                    <a:schemeClr val="bg1"/>
                  </a:solidFill>
                  <a:effectLst>
                    <a:outerShdw blurRad="38100" dist="38100" dir="2700000" algn="tl">
                      <a:srgbClr val="000000">
                        <a:alpha val="43137"/>
                      </a:srgbClr>
                    </a:outerShdw>
                  </a:effectLst>
                </a:rPr>
                <a:t> </a:t>
              </a:r>
              <a:r>
                <a:rPr lang="en-US" sz="2400" b="1" i="1" dirty="0" err="1" smtClean="0">
                  <a:solidFill>
                    <a:schemeClr val="bg1"/>
                  </a:solidFill>
                  <a:effectLst>
                    <a:outerShdw blurRad="38100" dist="38100" dir="2700000" algn="tl">
                      <a:srgbClr val="000000">
                        <a:alpha val="43137"/>
                      </a:srgbClr>
                    </a:outerShdw>
                  </a:effectLst>
                </a:rPr>
                <a:t>raggiungere</a:t>
              </a:r>
              <a:r>
                <a:rPr lang="en-US" sz="2400" b="1" i="1" dirty="0" smtClean="0">
                  <a:solidFill>
                    <a:schemeClr val="bg1"/>
                  </a:solidFill>
                  <a:effectLst>
                    <a:outerShdw blurRad="38100" dist="38100" dir="2700000" algn="tl">
                      <a:srgbClr val="000000">
                        <a:alpha val="43137"/>
                      </a:srgbClr>
                    </a:outerShdw>
                  </a:effectLst>
                </a:rPr>
                <a:t>?</a:t>
              </a:r>
              <a:endParaRPr lang="he-IL" sz="2400" b="1" i="1" dirty="0">
                <a:solidFill>
                  <a:schemeClr val="bg1"/>
                </a:solidFill>
                <a:effectLst>
                  <a:outerShdw blurRad="38100" dist="38100" dir="2700000" algn="tl">
                    <a:srgbClr val="000000">
                      <a:alpha val="43137"/>
                    </a:srgbClr>
                  </a:outerShdw>
                </a:effectLst>
              </a:endParaRPr>
            </a:p>
          </p:txBody>
        </p:sp>
      </p:grpSp>
      <p:pic>
        <p:nvPicPr>
          <p:cNvPr id="17"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265" b="89103" l="8434" r="91867"/>
                    </a14:imgEffect>
                    <a14:imgEffect>
                      <a14:artisticPencilGrayscale trans="70000" pencilSize="11"/>
                    </a14:imgEffect>
                    <a14:imgEffect>
                      <a14:saturation sat="130000"/>
                    </a14:imgEffect>
                  </a14:imgLayer>
                </a14:imgProps>
              </a:ext>
            </a:extLst>
          </a:blip>
          <a:srcRect b="9926"/>
          <a:stretch>
            <a:fillRect/>
          </a:stretch>
        </p:blipFill>
        <p:spPr bwMode="auto">
          <a:xfrm>
            <a:off x="32406" y="1609146"/>
            <a:ext cx="4105276" cy="5212540"/>
          </a:xfrm>
          <a:prstGeom prst="rect">
            <a:avLst/>
          </a:prstGeom>
          <a:ln>
            <a:noFill/>
          </a:ln>
          <a:effectLst>
            <a:outerShdw blurRad="292100" dist="88900" dir="5400000" algn="tl" rotWithShape="0">
              <a:srgbClr val="333333">
                <a:alpha val="50000"/>
              </a:srgbClr>
            </a:outerShdw>
          </a:effectLst>
        </p:spPr>
      </p:pic>
      <p:pic>
        <p:nvPicPr>
          <p:cNvPr id="20" name="Picture 2" descr="C:\Users\dor\Desktop\New Assets\Cubes\Block.png"/>
          <p:cNvPicPr>
            <a:picLocks noChangeAspect="1" noChangeArrowheads="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26647" b="60346"/>
          <a:stretch/>
        </p:blipFill>
        <p:spPr bwMode="auto">
          <a:xfrm rot="10800000" flipH="1">
            <a:off x="349295" y="0"/>
            <a:ext cx="9768371" cy="102067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1" name="מלבן 17"/>
          <p:cNvSpPr/>
          <p:nvPr/>
        </p:nvSpPr>
        <p:spPr>
          <a:xfrm>
            <a:off x="-3336485" y="118601"/>
            <a:ext cx="12178968" cy="646331"/>
          </a:xfrm>
          <a:prstGeom prst="rect">
            <a:avLst/>
          </a:prstGeom>
        </p:spPr>
        <p:txBody>
          <a:bodyPr wrap="square">
            <a:spAutoFit/>
          </a:bodyPr>
          <a:lstStyle/>
          <a:p>
            <a:pPr rtl="0"/>
            <a:r>
              <a:rPr lang="en-US" sz="3600" b="1" dirty="0"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Il </a:t>
            </a:r>
            <a:r>
              <a:rPr lang="en-US" sz="3600" b="1" dirty="0" err="1"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Metodo</a:t>
            </a:r>
            <a:r>
              <a:rPr lang="en-US" sz="3600" b="1" dirty="0"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 del Detective </a:t>
            </a:r>
            <a:r>
              <a:rPr lang="en-US" sz="3600" b="1" dirty="0" err="1"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nel</a:t>
            </a:r>
            <a:r>
              <a:rPr lang="en-US" sz="3600" b="1" dirty="0"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 </a:t>
            </a:r>
            <a:r>
              <a:rPr lang="en-US" sz="3600" b="1" dirty="0" err="1"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gioco</a:t>
            </a:r>
            <a:r>
              <a:rPr lang="en-US" sz="3600" b="1" dirty="0" smtClean="0">
                <a:solidFill>
                  <a:schemeClr val="bg1"/>
                </a:solidFill>
                <a:effectLst>
                  <a:outerShdw blurRad="38100" dist="38100" dir="2700000" algn="tl">
                    <a:srgbClr val="000000">
                      <a:alpha val="43137"/>
                    </a:srgbClr>
                  </a:outerShdw>
                </a:effectLst>
                <a:ea typeface="Open Sans" panose="020B0606030504020204" pitchFamily="34" charset="0"/>
                <a:cs typeface="Open Sans" panose="020B0606030504020204" pitchFamily="34" charset="0"/>
              </a:rPr>
              <a:t> MOVE IT </a:t>
            </a:r>
            <a:endParaRPr lang="he-IL" sz="3600" b="1" dirty="0">
              <a:solidFill>
                <a:schemeClr val="bg1"/>
              </a:solidFill>
              <a:effectLst>
                <a:outerShdw blurRad="38100" dist="38100" dir="2700000" algn="tl">
                  <a:srgbClr val="000000">
                    <a:alpha val="43137"/>
                  </a:srgbClr>
                </a:outerShdw>
              </a:effectLst>
              <a:ea typeface="Open Sans" panose="020B0606030504020204" pitchFamily="34" charset="0"/>
            </a:endParaRPr>
          </a:p>
        </p:txBody>
      </p:sp>
    </p:spTree>
    <p:extLst>
      <p:ext uri="{BB962C8B-B14F-4D97-AF65-F5344CB8AC3E}">
        <p14:creationId xmlns:p14="http://schemas.microsoft.com/office/powerpoint/2010/main" val="97360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865b4432c2c5a2fa72a92a1ec2d379c47eed4a5"/>
</p:tagLst>
</file>

<file path=ppt/theme/theme1.xml><?xml version="1.0" encoding="utf-8"?>
<a:theme xmlns:a="http://schemas.openxmlformats.org/drawingml/2006/main" name="ערכת נושא Office">
  <a:themeElements>
    <a:clrScheme name="Custom 3">
      <a:dk1>
        <a:sysClr val="windowText" lastClr="000000"/>
      </a:dk1>
      <a:lt1>
        <a:sysClr val="window" lastClr="FFFFFF"/>
      </a:lt1>
      <a:dk2>
        <a:srgbClr val="44546A"/>
      </a:dk2>
      <a:lt2>
        <a:srgbClr val="E7E6E6"/>
      </a:lt2>
      <a:accent1>
        <a:srgbClr val="00B0F0"/>
      </a:accent1>
      <a:accent2>
        <a:srgbClr val="FF0000"/>
      </a:accent2>
      <a:accent3>
        <a:srgbClr val="7030A0"/>
      </a:accent3>
      <a:accent4>
        <a:srgbClr val="FFC000"/>
      </a:accent4>
      <a:accent5>
        <a:srgbClr val="0070C0"/>
      </a:accent5>
      <a:accent6>
        <a:srgbClr val="00B05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75163963EFD34A8808C26CD9C59F1F" ma:contentTypeVersion="8" ma:contentTypeDescription="Create a new document." ma:contentTypeScope="" ma:versionID="cadaf9a64b051796e97fdf1cc01a0110">
  <xsd:schema xmlns:xsd="http://www.w3.org/2001/XMLSchema" xmlns:xs="http://www.w3.org/2001/XMLSchema" xmlns:p="http://schemas.microsoft.com/office/2006/metadata/properties" xmlns:ns2="3f74b64b-84bb-42fb-b9c5-89287533b318" xmlns:ns3="1e067868-3269-461a-a1fd-cb19061002fb" targetNamespace="http://schemas.microsoft.com/office/2006/metadata/properties" ma:root="true" ma:fieldsID="f6e7de1d2f4a4d131b52643c7f119509" ns2:_="" ns3:_="">
    <xsd:import namespace="3f74b64b-84bb-42fb-b9c5-89287533b318"/>
    <xsd:import namespace="1e067868-3269-461a-a1fd-cb19061002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74b64b-84bb-42fb-b9c5-89287533b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067868-3269-461a-a1fd-cb19061002f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25DD02-7F15-4993-BD4D-20FA492F6B9E}">
  <ds:schemaRefs>
    <ds:schemaRef ds:uri="http://schemas.microsoft.com/office/infopath/2007/PartnerControls"/>
    <ds:schemaRef ds:uri="http://purl.org/dc/terms/"/>
    <ds:schemaRef ds:uri="http://schemas.microsoft.com/office/2006/documentManagement/types"/>
    <ds:schemaRef ds:uri="1e067868-3269-461a-a1fd-cb19061002fb"/>
    <ds:schemaRef ds:uri="3f74b64b-84bb-42fb-b9c5-89287533b318"/>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BE0C475-418C-4BDF-B9C3-F39CB83BE103}">
  <ds:schemaRefs>
    <ds:schemaRef ds:uri="http://schemas.microsoft.com/sharepoint/v3/contenttype/forms"/>
  </ds:schemaRefs>
</ds:datastoreItem>
</file>

<file path=customXml/itemProps3.xml><?xml version="1.0" encoding="utf-8"?>
<ds:datastoreItem xmlns:ds="http://schemas.openxmlformats.org/officeDocument/2006/customXml" ds:itemID="{69DAC2D8-73AA-46FB-A8A8-367A8987DB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74b64b-84bb-42fb-b9c5-89287533b318"/>
    <ds:schemaRef ds:uri="1e067868-3269-461a-a1fd-cb19061002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49351</TotalTime>
  <Words>2010</Words>
  <Application>Microsoft Macintosh PowerPoint</Application>
  <PresentationFormat>Custom</PresentationFormat>
  <Paragraphs>252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Tali Reinfeld</dc:creator>
  <cp:lastModifiedBy>Panna</cp:lastModifiedBy>
  <cp:revision>447</cp:revision>
  <cp:lastPrinted>2021-09-01T09:37:13Z</cp:lastPrinted>
  <dcterms:created xsi:type="dcterms:W3CDTF">2018-02-28T13:39:53Z</dcterms:created>
  <dcterms:modified xsi:type="dcterms:W3CDTF">2024-01-01T17:02:48Z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0x0101000E75163963EFD34A8808C26CD9C59F1F</vt:lpwstr>
  </property>
</Properties>
</file>